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83" r:id="rId2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b Ai" initials="OA" lastIdx="0" clrIdx="0">
    <p:extLst>
      <p:ext uri="{19B8F6BF-5375-455C-9EA6-DF929625EA0E}">
        <p15:presenceInfo xmlns:p15="http://schemas.microsoft.com/office/powerpoint/2012/main" userId="Ob 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8" autoAdjust="0"/>
    <p:restoredTop sz="94660"/>
  </p:normalViewPr>
  <p:slideViewPr>
    <p:cSldViewPr snapToGrid="0">
      <p:cViewPr varScale="1">
        <p:scale>
          <a:sx n="95" d="100"/>
          <a:sy n="95" d="100"/>
        </p:scale>
        <p:origin x="3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BE1FC-647C-421E-9C74-D86537E5E6D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1047B-7702-4A66-BE33-C0CB238E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6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147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067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6650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F347B-9328-4405-8DBE-E46759B8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8285" y="6356334"/>
            <a:ext cx="2743200" cy="365125"/>
          </a:xfrm>
        </p:spPr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1B43089-9370-43AD-AAD5-1CE4C2F192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1" y="168803"/>
            <a:ext cx="11791447" cy="491595"/>
          </a:xfrm>
          <a:prstGeom prst="rect">
            <a:avLst/>
          </a:prstGeom>
        </p:spPr>
        <p:txBody>
          <a:bodyPr vert="horz" wrap="none" lIns="0" tIns="0" rIns="0" bIns="0" anchor="ctr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2400" b="1" baseline="0">
                <a:solidFill>
                  <a:schemeClr val="tx2"/>
                </a:solidFill>
                <a:latin typeface="Arial"/>
              </a:defRPr>
            </a:lvl1pPr>
            <a:lvl2pPr marL="0" indent="0">
              <a:spcBef>
                <a:spcPts val="0"/>
              </a:spcBef>
              <a:buFontTx/>
              <a:buNone/>
              <a:defRPr sz="30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defRPr>
            </a:lvl2pPr>
            <a:lvl3pPr marL="0" indent="0">
              <a:spcBef>
                <a:spcPts val="0"/>
              </a:spcBef>
              <a:buFontTx/>
              <a:buNone/>
              <a:defRPr sz="30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defRPr>
            </a:lvl3pPr>
            <a:lvl4pPr marL="0" indent="0">
              <a:spcBef>
                <a:spcPts val="0"/>
              </a:spcBef>
              <a:buFontTx/>
              <a:buNone/>
              <a:defRPr sz="30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defRPr>
            </a:lvl4pPr>
            <a:lvl5pPr marL="0" indent="0">
              <a:spcBef>
                <a:spcPts val="0"/>
              </a:spcBef>
              <a:buFontTx/>
              <a:buNone/>
              <a:defRPr sz="30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en-US" dirty="0"/>
              <a:t>Enter Title ….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A25C6A30-A807-45AD-8367-4B65A1F776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0040" y="731521"/>
            <a:ext cx="11791445" cy="822957"/>
          </a:xfrm>
          <a:prstGeom prst="rect">
            <a:avLst/>
          </a:prstGeom>
        </p:spPr>
        <p:txBody>
          <a:bodyPr vert="horz" lIns="91440" tIns="91440" rIns="91440" bIns="9144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 baseline="0">
                <a:latin typeface="Arial"/>
              </a:defRPr>
            </a:lvl1pPr>
            <a:lvl2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2pPr>
            <a:lvl3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3pPr>
            <a:lvl4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4pPr>
            <a:lvl5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5pPr>
          </a:lstStyle>
          <a:p>
            <a:pPr lvl="0"/>
            <a:r>
              <a:rPr lang="en-US" dirty="0"/>
              <a:t>Enter Text Here……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22817D-2F17-4B3F-8685-EBB0D63CB383}"/>
              </a:ext>
            </a:extLst>
          </p:cNvPr>
          <p:cNvCxnSpPr/>
          <p:nvPr userDrawn="1"/>
        </p:nvCxnSpPr>
        <p:spPr>
          <a:xfrm>
            <a:off x="320040" y="681076"/>
            <a:ext cx="1179576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4C24545D-8C7B-4062-AEE9-68ECB58966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0040" y="2695748"/>
            <a:ext cx="11791445" cy="822957"/>
          </a:xfrm>
          <a:prstGeom prst="rect">
            <a:avLst/>
          </a:prstGeom>
        </p:spPr>
        <p:txBody>
          <a:bodyPr vert="horz" lIns="91440" tIns="91440" rIns="91440" bIns="91440" anchor="ctr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 baseline="0">
                <a:latin typeface="Arial"/>
              </a:defRPr>
            </a:lvl1pPr>
            <a:lvl2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2pPr>
            <a:lvl3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3pPr>
            <a:lvl4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4pPr>
            <a:lvl5pPr marL="0" indent="0">
              <a:spcBef>
                <a:spcPts val="0"/>
              </a:spcBef>
              <a:buFontTx/>
              <a:buNone/>
              <a:defRPr sz="2000" baseline="0">
                <a:latin typeface="Arial"/>
              </a:defRPr>
            </a:lvl5pPr>
          </a:lstStyle>
          <a:p>
            <a:pPr lvl="0"/>
            <a:r>
              <a:rPr lang="en-US" dirty="0"/>
              <a:t>Enter Text Here……</a:t>
            </a:r>
          </a:p>
        </p:txBody>
      </p:sp>
    </p:spTree>
    <p:extLst>
      <p:ext uri="{BB962C8B-B14F-4D97-AF65-F5344CB8AC3E}">
        <p14:creationId xmlns:p14="http://schemas.microsoft.com/office/powerpoint/2010/main" val="54884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365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38238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3478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65661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2282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8803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533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1602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6640-118E-4783-9BE7-6F1C1CAD25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42A98D-22F9-438F-8502-971475E7176C}"/>
              </a:ext>
            </a:extLst>
          </p:cNvPr>
          <p:cNvSpPr/>
          <p:nvPr userDrawn="1"/>
        </p:nvSpPr>
        <p:spPr>
          <a:xfrm>
            <a:off x="0" y="2"/>
            <a:ext cx="12161520" cy="55563"/>
          </a:xfrm>
          <a:prstGeom prst="rect">
            <a:avLst/>
          </a:prstGeom>
          <a:gradFill>
            <a:gsLst>
              <a:gs pos="0">
                <a:srgbClr val="E41E25"/>
              </a:gs>
              <a:gs pos="48000">
                <a:srgbClr val="F68B1F"/>
              </a:gs>
              <a:gs pos="100000">
                <a:srgbClr val="E41E25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25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FF3AB0-1625-4D9B-8928-B67BFCAD084B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8000">
                <a:schemeClr val="accent1">
                  <a:lumMod val="60000"/>
                  <a:lumOff val="40000"/>
                </a:schemeClr>
              </a:gs>
              <a:gs pos="32000">
                <a:schemeClr val="accent1">
                  <a:lumMod val="75000"/>
                </a:schemeClr>
              </a:gs>
              <a:gs pos="15000">
                <a:schemeClr val="accent1">
                  <a:lumMod val="50000"/>
                </a:schemeClr>
              </a:gs>
              <a:gs pos="71000">
                <a:schemeClr val="accent1">
                  <a:lumMod val="75000"/>
                </a:schemeClr>
              </a:gs>
              <a:gs pos="89000">
                <a:schemeClr val="accent1">
                  <a:lumMod val="75000"/>
                </a:schemeClr>
              </a:gs>
            </a:gsLst>
            <a:lin ang="6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C3A1-79EC-40C8-B4E0-4057C6AC3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6640-118E-4783-9BE7-6F1C1CAD25BB}" type="slidenum">
              <a:rPr lang="en-US" smtClean="0"/>
              <a:t>1</a:t>
            </a:fld>
            <a:endParaRPr lang="en-US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1D9CFD35-76AC-436C-8D42-D191F362F1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0276" y="399790"/>
            <a:ext cx="11791447" cy="49159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3x5 Leadership Update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8284DA44-FEF8-4D20-B63D-EA663BBA0329}"/>
              </a:ext>
            </a:extLst>
          </p:cNvPr>
          <p:cNvSpPr txBox="1">
            <a:spLocks/>
          </p:cNvSpPr>
          <p:nvPr/>
        </p:nvSpPr>
        <p:spPr>
          <a:xfrm>
            <a:off x="200276" y="1019256"/>
            <a:ext cx="11791447" cy="491595"/>
          </a:xfrm>
          <a:prstGeom prst="rect">
            <a:avLst/>
          </a:prstGeom>
        </p:spPr>
        <p:txBody>
          <a:bodyPr vert="horz" wrap="none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2400" b="1" kern="1200" baseline="0">
                <a:solidFill>
                  <a:schemeClr val="tx2"/>
                </a:solidFill>
                <a:latin typeface="Arial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3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3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3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3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chemeClr val="accent4"/>
                </a:solidFill>
              </a:rPr>
              <a:t>AGS’s Business Process &amp; Technology Transformation Program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4F9FA0-5FCB-4675-88D2-100785963DDC}"/>
              </a:ext>
            </a:extLst>
          </p:cNvPr>
          <p:cNvSpPr/>
          <p:nvPr/>
        </p:nvSpPr>
        <p:spPr>
          <a:xfrm>
            <a:off x="533399" y="1611326"/>
            <a:ext cx="3749040" cy="7794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What Has Been Done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6E6D26-6788-4614-AA77-E30D4F91E57D}"/>
              </a:ext>
            </a:extLst>
          </p:cNvPr>
          <p:cNvSpPr/>
          <p:nvPr/>
        </p:nvSpPr>
        <p:spPr>
          <a:xfrm>
            <a:off x="4348160" y="1611325"/>
            <a:ext cx="3749040" cy="7794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What We Are Doing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79C227-104C-463C-9D0C-FA5BCC26C0DE}"/>
              </a:ext>
            </a:extLst>
          </p:cNvPr>
          <p:cNvSpPr/>
          <p:nvPr/>
        </p:nvSpPr>
        <p:spPr>
          <a:xfrm>
            <a:off x="8201024" y="1611326"/>
            <a:ext cx="3749040" cy="7794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What Is On The Horizon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392063-0BF0-43BF-83A9-94603C8B2A36}"/>
              </a:ext>
            </a:extLst>
          </p:cNvPr>
          <p:cNvSpPr/>
          <p:nvPr/>
        </p:nvSpPr>
        <p:spPr>
          <a:xfrm>
            <a:off x="533399" y="2390774"/>
            <a:ext cx="3749040" cy="43306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bIns="91440" rtlCol="0" anchor="t" anchorCtr="0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/>
              <a:t>Program Kickoff Completed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/>
              <a:t>Program Team Created, and Business and IT SMEs Identified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Awareness Communication Newsletter Drafted and Socialized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/>
              <a:t>Stakeholder Analysis Completed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/>
              <a:t>Business Unit Engagement Roadmap Developed and Approved by Steering Committee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2B1782-9AFD-433E-8B9B-E97BB6B3A08C}"/>
              </a:ext>
            </a:extLst>
          </p:cNvPr>
          <p:cNvSpPr/>
          <p:nvPr/>
        </p:nvSpPr>
        <p:spPr>
          <a:xfrm>
            <a:off x="4348160" y="2390774"/>
            <a:ext cx="3749040" cy="43306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bIns="91440" rtlCol="0" anchor="t" anchorCtr="0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Engaging with Business Unit Stakeholders, Impacted Managers and Sr. Leaders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Mapping Current State Processes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Planning our Communication Campaign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Creating Change Management Tools and Databases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Planning </a:t>
            </a:r>
            <a:r>
              <a:rPr lang="en-US" b="1"/>
              <a:t>for Nation-wide </a:t>
            </a:r>
            <a:r>
              <a:rPr lang="en-US" b="1" dirty="0"/>
              <a:t>Roadshows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82898A-EB9F-4148-9F32-65394F15590C}"/>
              </a:ext>
            </a:extLst>
          </p:cNvPr>
          <p:cNvSpPr/>
          <p:nvPr/>
        </p:nvSpPr>
        <p:spPr>
          <a:xfrm>
            <a:off x="8201024" y="2390774"/>
            <a:ext cx="3749040" cy="43306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bIns="91440" rtlCol="0" anchor="t" anchorCtr="0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Execute Roadshows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Rollout Communications and Newsletters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Complete As-Is Process Flow Mapping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Launch a Change Champion Network. Educate Champions on the Change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Design the Target State Flows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000000-0008-0000-0400-00001E000000}"/>
              </a:ext>
            </a:extLst>
          </p:cNvPr>
          <p:cNvGrpSpPr/>
          <p:nvPr/>
        </p:nvGrpSpPr>
        <p:grpSpPr>
          <a:xfrm>
            <a:off x="335345" y="266672"/>
            <a:ext cx="1767709" cy="1021081"/>
            <a:chOff x="0" y="0"/>
            <a:chExt cx="1767709" cy="1021081"/>
          </a:xfrm>
        </p:grpSpPr>
        <p:sp>
          <p:nvSpPr>
            <p:cNvPr id="24" name="Speech Bubble: Rectangle 23">
              <a:extLst>
                <a:ext uri="{FF2B5EF4-FFF2-40B4-BE49-F238E27FC236}">
                  <a16:creationId xmlns:a16="http://schemas.microsoft.com/office/drawing/2014/main" id="{00000000-0008-0000-0400-00000A000000}"/>
                </a:ext>
              </a:extLst>
            </p:cNvPr>
            <p:cNvSpPr/>
            <p:nvPr/>
          </p:nvSpPr>
          <p:spPr>
            <a:xfrm>
              <a:off x="0" y="0"/>
              <a:ext cx="1767709" cy="1021081"/>
            </a:xfrm>
            <a:prstGeom prst="wedgeRectCallout">
              <a:avLst>
                <a:gd name="adj1" fmla="val -18721"/>
                <a:gd name="adj2" fmla="val -48677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4400" dirty="0">
                  <a:solidFill>
                    <a:schemeClr val="bg1"/>
                  </a:solidFill>
                  <a:latin typeface="Algerian" panose="04020705040A02060702" pitchFamily="82" charset="0"/>
                </a:rPr>
                <a:t>AGS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0000000-0008-0000-0400-000019000000}"/>
                </a:ext>
              </a:extLst>
            </p:cNvPr>
            <p:cNvGrpSpPr/>
            <p:nvPr/>
          </p:nvGrpSpPr>
          <p:grpSpPr>
            <a:xfrm>
              <a:off x="1323040" y="213362"/>
              <a:ext cx="376225" cy="472439"/>
              <a:chOff x="1323035" y="213362"/>
              <a:chExt cx="345119" cy="638865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00000000-0008-0000-0400-00001A000000}"/>
                  </a:ext>
                </a:extLst>
              </p:cNvPr>
              <p:cNvSpPr/>
              <p:nvPr/>
            </p:nvSpPr>
            <p:spPr>
              <a:xfrm>
                <a:off x="1388949" y="406539"/>
                <a:ext cx="169700" cy="19869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9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00000000-0008-0000-0400-00001B000000}"/>
                  </a:ext>
                </a:extLst>
              </p:cNvPr>
              <p:cNvSpPr/>
              <p:nvPr/>
            </p:nvSpPr>
            <p:spPr>
              <a:xfrm>
                <a:off x="1441887" y="213362"/>
                <a:ext cx="226267" cy="215255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90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00000000-0008-0000-0400-00001C000000}"/>
                  </a:ext>
                </a:extLst>
              </p:cNvPr>
              <p:cNvSpPr/>
              <p:nvPr/>
            </p:nvSpPr>
            <p:spPr>
              <a:xfrm>
                <a:off x="1341810" y="585918"/>
                <a:ext cx="141417" cy="16558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9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00000000-0008-0000-0400-00001D000000}"/>
                  </a:ext>
                </a:extLst>
              </p:cNvPr>
              <p:cNvSpPr/>
              <p:nvPr/>
            </p:nvSpPr>
            <p:spPr>
              <a:xfrm>
                <a:off x="1323035" y="769437"/>
                <a:ext cx="70708" cy="8279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90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5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1561</TotalTime>
  <Words>115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 Ai</dc:creator>
  <cp:keywords>CTPClassification=CTP_NT</cp:keywords>
  <cp:lastModifiedBy>Ob Ai</cp:lastModifiedBy>
  <cp:revision>163</cp:revision>
  <cp:lastPrinted>2018-05-29T17:11:04Z</cp:lastPrinted>
  <dcterms:created xsi:type="dcterms:W3CDTF">2018-05-29T17:05:17Z</dcterms:created>
  <dcterms:modified xsi:type="dcterms:W3CDTF">2019-04-17T01:37:29Z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da29cfdc-5a9a-4f0e-a75f-98b8c9c54c6c</vt:lpwstr>
  </property>
  <property fmtid="{D5CDD505-2E9C-101B-9397-08002B2CF9AE}" pid="3" name="CTP_TimeStamp">
    <vt:lpwstr>2019-02-09 19:33:01Z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