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 id="316" r:id="rId3"/>
    <p:sldId id="392" r:id="rId4"/>
    <p:sldId id="375" r:id="rId5"/>
    <p:sldId id="393" r:id="rId6"/>
    <p:sldId id="394" r:id="rId7"/>
    <p:sldId id="395" r:id="rId8"/>
    <p:sldId id="396" r:id="rId9"/>
    <p:sldId id="399" r:id="rId10"/>
    <p:sldId id="400" r:id="rId11"/>
    <p:sldId id="39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F5703"/>
    <a:srgbClr val="EAAF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0F8834-DFBB-4139-8157-7D6F2A166FB7}" v="19" dt="2020-11-09T20:14:09.6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22" d="100"/>
          <a:sy n="122" d="100"/>
        </p:scale>
        <p:origin x="24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779B-D289-4166-9176-50B6D4C27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2CD7BB-2BFF-4FA6-BEAB-5582918667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39F9B6-1262-49E2-885B-60418E51734B}"/>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5" name="Footer Placeholder 4">
            <a:extLst>
              <a:ext uri="{FF2B5EF4-FFF2-40B4-BE49-F238E27FC236}">
                <a16:creationId xmlns:a16="http://schemas.microsoft.com/office/drawing/2014/main" id="{7C427F4F-C145-4FD1-8386-A612EB5EAF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532CB1-F18B-44A7-9489-F488D946AB10}"/>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6908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9CE44-CCDA-4D43-97FD-9A75419028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43A166-E7B1-4771-AAC0-82975DD2BE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4BCC9-7A4B-45F4-8C8B-136A8481452B}"/>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5" name="Footer Placeholder 4">
            <a:extLst>
              <a:ext uri="{FF2B5EF4-FFF2-40B4-BE49-F238E27FC236}">
                <a16:creationId xmlns:a16="http://schemas.microsoft.com/office/drawing/2014/main" id="{B273FE64-8267-43D6-B84C-BE4D8473B9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D5C2F-AB52-42C9-8A9B-DEF196171672}"/>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26672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FA1658-F78C-4372-BB8E-7EB5DB1658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C56626-85B2-41AB-AAF5-EC6208424C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6ABCA0-C3AC-4D05-845C-51C24CF7C2CC}"/>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5" name="Footer Placeholder 4">
            <a:extLst>
              <a:ext uri="{FF2B5EF4-FFF2-40B4-BE49-F238E27FC236}">
                <a16:creationId xmlns:a16="http://schemas.microsoft.com/office/drawing/2014/main" id="{C624F03E-CFDC-4F95-A32D-9A25273E5CD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CC40C0-45B7-4F99-80B2-4F5EA0A5872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8863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0E9C-CBDE-499F-A15D-AF5FD8F131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4F005C-0C8C-4B55-A0EB-F115CD5022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75C4A0-5F35-490E-B997-459081122D3C}"/>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5" name="Footer Placeholder 4">
            <a:extLst>
              <a:ext uri="{FF2B5EF4-FFF2-40B4-BE49-F238E27FC236}">
                <a16:creationId xmlns:a16="http://schemas.microsoft.com/office/drawing/2014/main" id="{C7FE9E9C-99A5-4746-86C6-47B6ED5606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099045-C7AA-4C65-A4D0-9E46EB5EECF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38351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25F4-F555-42A8-A367-7A9F3EC4D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0146C9-1D5C-4605-8691-40802F674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432B2-D404-420C-B609-145252D24F31}"/>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5" name="Footer Placeholder 4">
            <a:extLst>
              <a:ext uri="{FF2B5EF4-FFF2-40B4-BE49-F238E27FC236}">
                <a16:creationId xmlns:a16="http://schemas.microsoft.com/office/drawing/2014/main" id="{9BB928B2-BE2F-44FA-BF90-C025E3B1AA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D533F3-43B8-4F26-9C18-03B7435FA2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7981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D5BF-1454-4DB5-A1AB-D1A58F2388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C21DCD-2ECE-45EF-8330-31CF8B9BF6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C42E43-F4CA-44B4-A328-7B52907C4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FD0882-44EB-46BF-BB8E-391EBA47EACA}"/>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6" name="Footer Placeholder 5">
            <a:extLst>
              <a:ext uri="{FF2B5EF4-FFF2-40B4-BE49-F238E27FC236}">
                <a16:creationId xmlns:a16="http://schemas.microsoft.com/office/drawing/2014/main" id="{F26A10A2-3CE4-447D-AE01-7DBCCD8169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663111-1A39-4FC5-8CB9-840F7CFE2F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067861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FCEE-6773-4897-B10F-11D76DC4B6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23C820-D00A-47C4-990D-DE1FCDA0BF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04D19E-FB94-45FC-B105-53C01A2FA0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2D5740-393C-457A-855C-E95D50C94D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99ADBA-C736-4EE6-817D-1FCB02C20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0467C5-FED1-4A86-A387-2956DC4477BC}"/>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8" name="Footer Placeholder 7">
            <a:extLst>
              <a:ext uri="{FF2B5EF4-FFF2-40B4-BE49-F238E27FC236}">
                <a16:creationId xmlns:a16="http://schemas.microsoft.com/office/drawing/2014/main" id="{4FD2678D-69B9-4254-A601-C843571D39B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00F694-AF9D-4A13-97DA-3CFAC51D406E}"/>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50430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B2D7F-A28E-4B87-89F8-AEC66CCBEA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E4BC65-6ECB-493A-87A7-06004AE59622}"/>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4" name="Footer Placeholder 3">
            <a:extLst>
              <a:ext uri="{FF2B5EF4-FFF2-40B4-BE49-F238E27FC236}">
                <a16:creationId xmlns:a16="http://schemas.microsoft.com/office/drawing/2014/main" id="{E4755BE0-3D4C-47E0-A653-EC12A084639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7F59863-D494-4A7F-81A9-9F50BA5D73B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90077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810E3D-2048-40B5-8712-E2CDFCAADA9F}"/>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3" name="Footer Placeholder 2">
            <a:extLst>
              <a:ext uri="{FF2B5EF4-FFF2-40B4-BE49-F238E27FC236}">
                <a16:creationId xmlns:a16="http://schemas.microsoft.com/office/drawing/2014/main" id="{DB76AFA6-4941-41FD-AFE2-11CA909119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4076805-09D2-4843-8765-EB0FC206DB3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52825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C5AC9-012E-4CB6-B048-7C493821B1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3A778E-C020-4FA0-BFE9-3A0BEDB831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CA3C36-651D-46F5-968C-45AAF43DD8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7923C3-1202-4BE4-A6BF-C727B5A885F4}"/>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6" name="Footer Placeholder 5">
            <a:extLst>
              <a:ext uri="{FF2B5EF4-FFF2-40B4-BE49-F238E27FC236}">
                <a16:creationId xmlns:a16="http://schemas.microsoft.com/office/drawing/2014/main" id="{ED135C91-336E-47F4-929A-FDEEBBECCC2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7E1966-E303-4590-8121-A1861CDAAB4A}"/>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0130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042F2-3873-4E6C-BA40-6F00595017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C2C5-97B1-4BCA-99F2-439677799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3E50C36-978E-4CB3-B014-BBF0CA8D5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71EF05-40A5-43F3-9639-9A5FB96126E7}"/>
              </a:ext>
            </a:extLst>
          </p:cNvPr>
          <p:cNvSpPr>
            <a:spLocks noGrp="1"/>
          </p:cNvSpPr>
          <p:nvPr>
            <p:ph type="dt" sz="half" idx="10"/>
          </p:nvPr>
        </p:nvSpPr>
        <p:spPr/>
        <p:txBody>
          <a:bodyPr/>
          <a:lstStyle/>
          <a:p>
            <a:fld id="{0F0B482D-CC4A-4012-BAB3-8C726D777B00}" type="datetimeFigureOut">
              <a:rPr lang="en-US" smtClean="0"/>
              <a:t>11/23/20</a:t>
            </a:fld>
            <a:endParaRPr lang="en-US" dirty="0"/>
          </a:p>
        </p:txBody>
      </p:sp>
      <p:sp>
        <p:nvSpPr>
          <p:cNvPr id="6" name="Footer Placeholder 5">
            <a:extLst>
              <a:ext uri="{FF2B5EF4-FFF2-40B4-BE49-F238E27FC236}">
                <a16:creationId xmlns:a16="http://schemas.microsoft.com/office/drawing/2014/main" id="{F25FCDCE-114C-4E19-8F94-5F6E02C240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9B7C2E-D280-4508-894C-E94E16E077A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411717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A97BBA-344B-4C37-958F-91066AF15C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EAC83D-627B-4989-9346-B0C34CC471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A6D69-6A8F-4FEE-94E3-3A72F58A6D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B482D-CC4A-4012-BAB3-8C726D777B00}" type="datetimeFigureOut">
              <a:rPr lang="en-US" smtClean="0"/>
              <a:t>11/23/20</a:t>
            </a:fld>
            <a:endParaRPr lang="en-US" dirty="0"/>
          </a:p>
        </p:txBody>
      </p:sp>
      <p:sp>
        <p:nvSpPr>
          <p:cNvPr id="5" name="Footer Placeholder 4">
            <a:extLst>
              <a:ext uri="{FF2B5EF4-FFF2-40B4-BE49-F238E27FC236}">
                <a16:creationId xmlns:a16="http://schemas.microsoft.com/office/drawing/2014/main" id="{0AE0B3A5-D76D-4C02-B09A-709371853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3FDB08-C9E2-4763-B9E8-A8A94E91E2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52D33-39C2-4739-B795-34BDDE5BCEAC}" type="slidenum">
              <a:rPr lang="en-US" smtClean="0"/>
              <a:t>‹#›</a:t>
            </a:fld>
            <a:endParaRPr lang="en-US" dirty="0"/>
          </a:p>
        </p:txBody>
      </p:sp>
    </p:spTree>
    <p:extLst>
      <p:ext uri="{BB962C8B-B14F-4D97-AF65-F5344CB8AC3E}">
        <p14:creationId xmlns:p14="http://schemas.microsoft.com/office/powerpoint/2010/main" val="1707951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3.svg"/></Relationships>
</file>

<file path=ppt/slides/_rels/slide11.xml.rels><?xml version="1.0" encoding="UTF-8" standalone="yes"?>
<Relationships xmlns="http://schemas.openxmlformats.org/package/2006/relationships"><Relationship Id="rId3" Type="http://schemas.openxmlformats.org/officeDocument/2006/relationships/hyperlink" Target="https://www.airiodion.com/best-assessment-tool/" TargetMode="Externa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hyperlink" Target="https://www.airiodion.com/contact-u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 Id="rId14" Type="http://schemas.openxmlformats.org/officeDocument/2006/relationships/image" Target="../media/image19.svg"/></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3.svg"/></Relationships>
</file>

<file path=ppt/slides/_rels/slide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5.svg"/></Relationships>
</file>

<file path=ppt/slides/_rels/slide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7.svg"/></Relationships>
</file>

<file path=ppt/slides/_rels/slide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9.svg"/></Relationships>
</file>

<file path=ppt/slides/_rels/slide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4C27B6-DB04-4891-AF97-BA1671B17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Filling out forms on a table">
            <a:extLst>
              <a:ext uri="{FF2B5EF4-FFF2-40B4-BE49-F238E27FC236}">
                <a16:creationId xmlns:a16="http://schemas.microsoft.com/office/drawing/2014/main" id="{19AA5990-3F0D-40C8-B7E3-E186652E6D70}"/>
              </a:ext>
            </a:extLst>
          </p:cNvPr>
          <p:cNvPicPr>
            <a:picLocks noChangeAspect="1"/>
          </p:cNvPicPr>
          <p:nvPr/>
        </p:nvPicPr>
        <p:blipFill>
          <a:blip r:embed="rId2">
            <a:extLst>
              <a:ext uri="{28A0092B-C50C-407E-A947-70E740481C1C}">
                <a14:useLocalDpi xmlns:a14="http://schemas.microsoft.com/office/drawing/2010/main" val="0"/>
              </a:ext>
            </a:extLst>
          </a:blip>
          <a:srcRect t="5657" b="5657"/>
          <a:stretch/>
        </p:blipFill>
        <p:spPr>
          <a:xfrm>
            <a:off x="606719" y="-1"/>
            <a:ext cx="11585281" cy="6857999"/>
          </a:xfrm>
          <a:prstGeom prst="rect">
            <a:avLst/>
          </a:prstGeom>
        </p:spPr>
      </p:pic>
      <p:sp>
        <p:nvSpPr>
          <p:cNvPr id="21" name="Rectangle 20">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19898"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4">
            <a:extLst>
              <a:ext uri="{FF2B5EF4-FFF2-40B4-BE49-F238E27FC236}">
                <a16:creationId xmlns:a16="http://schemas.microsoft.com/office/drawing/2014/main" id="{EB51395D-BEB5-4373-B082-A03A05F67FD6}"/>
              </a:ext>
            </a:extLst>
          </p:cNvPr>
          <p:cNvSpPr txBox="1">
            <a:spLocks/>
          </p:cNvSpPr>
          <p:nvPr/>
        </p:nvSpPr>
        <p:spPr>
          <a:xfrm>
            <a:off x="1036684" y="342763"/>
            <a:ext cx="4107408" cy="2466696"/>
          </a:xfrm>
          <a:prstGeom prst="rect">
            <a:avLst/>
          </a:prstGeom>
        </p:spPr>
        <p:txBody>
          <a:bodyPr vert="horz" lIns="9144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5200" b="1" dirty="0">
                <a:solidFill>
                  <a:schemeClr val="bg1"/>
                </a:solidFill>
                <a:latin typeface="+mn-lt"/>
              </a:rPr>
              <a:t>Social Impact Assessment Questionnaire</a:t>
            </a:r>
          </a:p>
        </p:txBody>
      </p:sp>
      <p:sp>
        <p:nvSpPr>
          <p:cNvPr id="23" name="Rectangle 22">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5E0EAE70-C355-42D1-BF00-CA8A17A742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26" name="Rectangle 64">
              <a:extLst>
                <a:ext uri="{FF2B5EF4-FFF2-40B4-BE49-F238E27FC236}">
                  <a16:creationId xmlns:a16="http://schemas.microsoft.com/office/drawing/2014/main" id="{E6E58C95-A3F9-4C87-B9A5-32A7A75D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7B08CDDF-E602-4C1B-A248-A43292EB5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6298B977-8F47-48C6-8454-11EF9478E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06A6FB8E-FB47-44B7-810F-B88B4CCA06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818DB8DB-4D04-42C0-BE68-842A9F29AE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DBCFEA99-52A4-4E8E-B9C9-3D39B0E32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A6C0BB10-7324-4D11-A497-57A85CDB6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D7440F2E-8192-4FDF-AE8F-2833B7F403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B9F7DA6A-1872-4697-A567-20A0115A0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98BC1544-07ED-411D-880C-58CB114914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BA70D948-9946-455F-8155-D274F01DAB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807FCDBA-F7E3-4836-8253-15D212128F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D6A9BF83-5C67-44B0-883C-82BCAA1923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94BA7F92-7961-489E-83BD-5518EB1E99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56ADE108-5AE8-4ACF-88B9-28A0B125B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75B2D25F-B666-4F19-816A-24456EAF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A7D581F0-987F-45C5-A849-CC1B41222F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F388E533-92C3-428E-B078-81D6E1F2D9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C68AEED3-AAB1-48A9-8FC3-C68AE6675B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0A6CA6BC-FFA6-4C34-B200-6F61EE173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46">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5D0ED8D6-21CA-4CD6-BEB8-BD1089A7BE9D}"/>
              </a:ext>
            </a:extLst>
          </p:cNvPr>
          <p:cNvGrpSpPr/>
          <p:nvPr/>
        </p:nvGrpSpPr>
        <p:grpSpPr>
          <a:xfrm>
            <a:off x="9957020" y="33414"/>
            <a:ext cx="1923109" cy="1020849"/>
            <a:chOff x="-127159" y="-67983"/>
            <a:chExt cx="1826425" cy="1021081"/>
          </a:xfrm>
        </p:grpSpPr>
        <p:sp>
          <p:nvSpPr>
            <p:cNvPr id="6" name="Speech Bubble: Rectangle 5">
              <a:extLst>
                <a:ext uri="{FF2B5EF4-FFF2-40B4-BE49-F238E27FC236}">
                  <a16:creationId xmlns:a16="http://schemas.microsoft.com/office/drawing/2014/main" id="{2E68DDBE-C94F-4D2B-9F04-8A1801385B66}"/>
                </a:ext>
              </a:extLst>
            </p:cNvPr>
            <p:cNvSpPr/>
            <p:nvPr/>
          </p:nvSpPr>
          <p:spPr>
            <a:xfrm>
              <a:off x="-127159" y="-67983"/>
              <a:ext cx="1767709" cy="1021081"/>
            </a:xfrm>
            <a:prstGeom prst="wedgeRectCallout">
              <a:avLst>
                <a:gd name="adj1" fmla="val -18721"/>
                <a:gd name="adj2" fmla="val -4867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600"/>
                </a:spcAft>
              </a:pPr>
              <a:r>
                <a:rPr lang="en-US" sz="5400" dirty="0">
                  <a:solidFill>
                    <a:schemeClr val="bg1"/>
                  </a:solidFill>
                  <a:latin typeface="Algerian" panose="04020705040A02060702" pitchFamily="82" charset="0"/>
                </a:rPr>
                <a:t>AGS</a:t>
              </a:r>
            </a:p>
          </p:txBody>
        </p:sp>
        <p:grpSp>
          <p:nvGrpSpPr>
            <p:cNvPr id="7" name="Group 6">
              <a:extLst>
                <a:ext uri="{FF2B5EF4-FFF2-40B4-BE49-F238E27FC236}">
                  <a16:creationId xmlns:a16="http://schemas.microsoft.com/office/drawing/2014/main" id="{32A6AE32-044F-4E44-8067-413933AEBBE5}"/>
                </a:ext>
              </a:extLst>
            </p:cNvPr>
            <p:cNvGrpSpPr/>
            <p:nvPr/>
          </p:nvGrpSpPr>
          <p:grpSpPr>
            <a:xfrm>
              <a:off x="1323041" y="213362"/>
              <a:ext cx="376225" cy="472439"/>
              <a:chOff x="1323035" y="213362"/>
              <a:chExt cx="345119" cy="638865"/>
            </a:xfrm>
          </p:grpSpPr>
          <p:sp>
            <p:nvSpPr>
              <p:cNvPr id="8" name="Oval 7">
                <a:extLst>
                  <a:ext uri="{FF2B5EF4-FFF2-40B4-BE49-F238E27FC236}">
                    <a16:creationId xmlns:a16="http://schemas.microsoft.com/office/drawing/2014/main" id="{E5678B56-B268-4955-A3C9-EACDF930AA6D}"/>
                  </a:ext>
                </a:extLst>
              </p:cNvPr>
              <p:cNvSpPr/>
              <p:nvPr/>
            </p:nvSpPr>
            <p:spPr>
              <a:xfrm>
                <a:off x="1388949" y="406539"/>
                <a:ext cx="169700" cy="19869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9" name="Oval 8">
                <a:extLst>
                  <a:ext uri="{FF2B5EF4-FFF2-40B4-BE49-F238E27FC236}">
                    <a16:creationId xmlns:a16="http://schemas.microsoft.com/office/drawing/2014/main" id="{4ABAC502-2E2C-4DB7-AB69-040FEB585186}"/>
                  </a:ext>
                </a:extLst>
              </p:cNvPr>
              <p:cNvSpPr/>
              <p:nvPr/>
            </p:nvSpPr>
            <p:spPr>
              <a:xfrm>
                <a:off x="1441887" y="213362"/>
                <a:ext cx="226267" cy="215255"/>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10" name="Oval 9">
                <a:extLst>
                  <a:ext uri="{FF2B5EF4-FFF2-40B4-BE49-F238E27FC236}">
                    <a16:creationId xmlns:a16="http://schemas.microsoft.com/office/drawing/2014/main" id="{8A95A7D4-F496-41F6-8AC8-9BFCD2D3B908}"/>
                  </a:ext>
                </a:extLst>
              </p:cNvPr>
              <p:cNvSpPr/>
              <p:nvPr/>
            </p:nvSpPr>
            <p:spPr>
              <a:xfrm>
                <a:off x="1341810" y="585918"/>
                <a:ext cx="141417" cy="16558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11" name="Oval 10">
                <a:extLst>
                  <a:ext uri="{FF2B5EF4-FFF2-40B4-BE49-F238E27FC236}">
                    <a16:creationId xmlns:a16="http://schemas.microsoft.com/office/drawing/2014/main" id="{987AEF73-DEAB-4983-87D9-BE83D6EB2DB0}"/>
                  </a:ext>
                </a:extLst>
              </p:cNvPr>
              <p:cNvSpPr/>
              <p:nvPr/>
            </p:nvSpPr>
            <p:spPr>
              <a:xfrm>
                <a:off x="1323035" y="769437"/>
                <a:ext cx="70708" cy="8279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grpSp>
      </p:grpSp>
      <p:sp>
        <p:nvSpPr>
          <p:cNvPr id="2" name="Rectangle 1">
            <a:extLst>
              <a:ext uri="{FF2B5EF4-FFF2-40B4-BE49-F238E27FC236}">
                <a16:creationId xmlns:a16="http://schemas.microsoft.com/office/drawing/2014/main" id="{A07314E5-C69C-4277-8544-84769AE4B741}"/>
              </a:ext>
            </a:extLst>
          </p:cNvPr>
          <p:cNvSpPr/>
          <p:nvPr/>
        </p:nvSpPr>
        <p:spPr>
          <a:xfrm>
            <a:off x="-3302" y="0"/>
            <a:ext cx="606972" cy="323398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6050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7565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Demographic Questions</a:t>
            </a:r>
          </a:p>
          <a:p>
            <a:pPr lvl="0"/>
            <a:endParaRPr lang="en-US" sz="2400" dirty="0">
              <a:solidFill>
                <a:schemeClr val="tx1"/>
              </a:solidFill>
            </a:endParaRPr>
          </a:p>
          <a:p>
            <a:pPr lvl="0"/>
            <a:r>
              <a:rPr lang="en-US" sz="2400" dirty="0">
                <a:solidFill>
                  <a:schemeClr val="tx1"/>
                </a:solidFill>
              </a:rPr>
              <a:t>What is your age?</a:t>
            </a:r>
          </a:p>
          <a:p>
            <a:pPr lvl="0"/>
            <a:endParaRPr lang="en-US" sz="2400" dirty="0">
              <a:solidFill>
                <a:schemeClr val="tx1"/>
              </a:solidFill>
            </a:endParaRPr>
          </a:p>
          <a:p>
            <a:pPr lvl="0"/>
            <a:r>
              <a:rPr lang="en-US" sz="2400" dirty="0">
                <a:solidFill>
                  <a:schemeClr val="tx1"/>
                </a:solidFill>
              </a:rPr>
              <a:t>What is your race? (multiple choice)</a:t>
            </a:r>
          </a:p>
          <a:p>
            <a:pPr lvl="0"/>
            <a:endParaRPr lang="en-US" sz="2400" dirty="0">
              <a:solidFill>
                <a:schemeClr val="tx1"/>
              </a:solidFill>
            </a:endParaRPr>
          </a:p>
          <a:p>
            <a:pPr lvl="0"/>
            <a:r>
              <a:rPr lang="en-US" sz="2400" dirty="0">
                <a:solidFill>
                  <a:schemeClr val="tx1"/>
                </a:solidFill>
              </a:rPr>
              <a:t>Are you a member of any community groups or organizations?</a:t>
            </a:r>
          </a:p>
          <a:p>
            <a:pPr lvl="0"/>
            <a:endParaRPr lang="en-US" sz="2400" dirty="0">
              <a:solidFill>
                <a:schemeClr val="tx1"/>
              </a:solidFill>
            </a:endParaRPr>
          </a:p>
          <a:p>
            <a:pPr lvl="0"/>
            <a:r>
              <a:rPr lang="en-US" sz="2400" dirty="0">
                <a:solidFill>
                  <a:schemeClr val="tx1"/>
                </a:solidFill>
              </a:rPr>
              <a:t>What neighborhood do you live in?</a:t>
            </a:r>
          </a:p>
          <a:p>
            <a:pPr lvl="0"/>
            <a:endParaRPr lang="en-US" sz="2400" dirty="0">
              <a:solidFill>
                <a:schemeClr val="tx1"/>
              </a:solidFill>
            </a:endParaRPr>
          </a:p>
          <a:p>
            <a:pPr lvl="0"/>
            <a:r>
              <a:rPr lang="en-US" sz="2400" dirty="0">
                <a:solidFill>
                  <a:schemeClr val="tx1"/>
                </a:solidFill>
              </a:rPr>
              <a:t>Do you have any children under 18?</a:t>
            </a:r>
          </a:p>
          <a:p>
            <a:pPr lvl="0"/>
            <a:endParaRPr lang="en-US" sz="2400" dirty="0">
              <a:solidFill>
                <a:schemeClr val="tx1"/>
              </a:solidFill>
            </a:endParaRPr>
          </a:p>
          <a:p>
            <a:pPr lvl="0"/>
            <a:r>
              <a:rPr lang="en-US" sz="2400" dirty="0">
                <a:solidFill>
                  <a:schemeClr val="tx1"/>
                </a:solidFill>
              </a:rPr>
              <a:t>What is your employment status? (multiple choice: full-time, self-employed, retired, etc.)</a:t>
            </a:r>
          </a:p>
          <a:p>
            <a:pPr lvl="0"/>
            <a:endParaRPr lang="en-US" sz="2400" dirty="0">
              <a:solidFill>
                <a:schemeClr val="tx1"/>
              </a:solidFill>
            </a:endParaRPr>
          </a:p>
          <a:p>
            <a:pPr lvl="0"/>
            <a:r>
              <a:rPr lang="en-US" sz="2400" dirty="0">
                <a:solidFill>
                  <a:schemeClr val="tx1"/>
                </a:solidFill>
              </a:rPr>
              <a:t>What year did you move to (name of community)?</a:t>
            </a:r>
          </a:p>
          <a:p>
            <a:pPr lvl="0"/>
            <a:endParaRPr lang="en-US" sz="2400" dirty="0">
              <a:solidFill>
                <a:schemeClr val="tx1"/>
              </a:solidFill>
            </a:endParaRPr>
          </a:p>
          <a:p>
            <a:pPr lvl="0"/>
            <a:endParaRPr lang="en-US" sz="2400" dirty="0">
              <a:solidFill>
                <a:schemeClr val="tx1"/>
              </a:solidFill>
            </a:endParaRPr>
          </a:p>
          <a:p>
            <a:pPr lvl="0"/>
            <a:endParaRPr lang="en-US" sz="2400" dirty="0">
              <a:solidFill>
                <a:schemeClr val="tx1"/>
              </a:solidFill>
            </a:endParaRPr>
          </a:p>
          <a:p>
            <a:pPr lvl="0"/>
            <a:endParaRPr lang="en-US" sz="2400" dirty="0">
              <a:solidFill>
                <a:schemeClr val="tx1"/>
              </a:solidFill>
            </a:endParaRP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1815882"/>
          </a:xfrm>
          <a:prstGeom prst="rect">
            <a:avLst/>
          </a:prstGeom>
          <a:noFill/>
        </p:spPr>
        <p:txBody>
          <a:bodyPr wrap="square" rtlCol="0">
            <a:spAutoFit/>
          </a:bodyPr>
          <a:lstStyle/>
          <a:p>
            <a:r>
              <a:rPr lang="en-US" sz="1600" dirty="0">
                <a:solidFill>
                  <a:srgbClr val="FF6600"/>
                </a:solidFill>
                <a:latin typeface="Biome" panose="020B0502040204020203" pitchFamily="34" charset="0"/>
                <a:cs typeface="Biome" panose="020B0502040204020203" pitchFamily="34" charset="0"/>
              </a:rPr>
              <a:t>Demographic questions help you categorize data according to individual and community characteristics</a:t>
            </a:r>
            <a:r>
              <a:rPr lang="en-US" sz="1600" b="1" dirty="0">
                <a:solidFill>
                  <a:srgbClr val="FF6600"/>
                </a:solidFill>
                <a:latin typeface="Biome" panose="020B0502040204020203" pitchFamily="34" charset="0"/>
                <a:cs typeface="Biome" panose="020B0502040204020203" pitchFamily="34" charset="0"/>
              </a:rPr>
              <a:t>.</a:t>
            </a:r>
            <a:endParaRPr lang="en-US" sz="1400" dirty="0">
              <a:solidFill>
                <a:srgbClr val="FF6600"/>
              </a:solidFill>
              <a:latin typeface="Biome" panose="020B0502040204020203" pitchFamily="34" charset="0"/>
              <a:cs typeface="Biome" panose="020B0502040204020203" pitchFamily="34" charset="0"/>
            </a:endParaRPr>
          </a:p>
        </p:txBody>
      </p:sp>
      <p:pic>
        <p:nvPicPr>
          <p:cNvPr id="2" name="Graphic 1" descr="Neighborhood">
            <a:extLst>
              <a:ext uri="{FF2B5EF4-FFF2-40B4-BE49-F238E27FC236}">
                <a16:creationId xmlns:a16="http://schemas.microsoft.com/office/drawing/2014/main" id="{11B38338-D8F7-4FA7-8DC3-0615227D6F2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753646" y="1776423"/>
            <a:ext cx="1242304" cy="1242304"/>
          </a:xfrm>
          <a:prstGeom prst="rect">
            <a:avLst/>
          </a:prstGeom>
        </p:spPr>
      </p:pic>
    </p:spTree>
    <p:extLst>
      <p:ext uri="{BB962C8B-B14F-4D97-AF65-F5344CB8AC3E}">
        <p14:creationId xmlns:p14="http://schemas.microsoft.com/office/powerpoint/2010/main" val="4017591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610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Conclusion</a:t>
            </a:r>
          </a:p>
          <a:p>
            <a:pPr lvl="0"/>
            <a:endParaRPr lang="en-US" sz="2400" dirty="0">
              <a:solidFill>
                <a:schemeClr val="tx1"/>
              </a:solidFill>
            </a:endParaRPr>
          </a:p>
          <a:p>
            <a:pPr lvl="0"/>
            <a:r>
              <a:rPr lang="en-US" sz="2400" dirty="0">
                <a:solidFill>
                  <a:schemeClr val="tx1"/>
                </a:solidFill>
              </a:rPr>
              <a:t>This social impact assessment questionnaire is designed to give you ideas and get you started thinking about the scope of the questions you’ll need for your SIA.</a:t>
            </a:r>
          </a:p>
          <a:p>
            <a:pPr lvl="0"/>
            <a:endParaRPr lang="en-US" sz="2400" dirty="0">
              <a:solidFill>
                <a:schemeClr val="tx1"/>
              </a:solidFill>
            </a:endParaRPr>
          </a:p>
          <a:p>
            <a:pPr lvl="0"/>
            <a:r>
              <a:rPr lang="en-US" sz="2400" dirty="0">
                <a:solidFill>
                  <a:schemeClr val="tx1"/>
                </a:solidFill>
              </a:rPr>
              <a:t>You can find further help with social impact assessments, as well as many other types of impact assessments at Airiodion.com.</a:t>
            </a:r>
          </a:p>
          <a:p>
            <a:pPr lvl="0"/>
            <a:endParaRPr lang="en-US" sz="2400" dirty="0">
              <a:solidFill>
                <a:schemeClr val="tx1"/>
              </a:solidFill>
            </a:endParaRPr>
          </a:p>
          <a:p>
            <a:pPr lvl="0"/>
            <a:r>
              <a:rPr lang="en-US" sz="2400" dirty="0">
                <a:solidFill>
                  <a:schemeClr val="tx1"/>
                </a:solidFill>
              </a:rPr>
              <a:t>Check out our </a:t>
            </a:r>
            <a:r>
              <a:rPr lang="en-US" sz="2400" dirty="0">
                <a:solidFill>
                  <a:schemeClr val="tx1"/>
                </a:solidFill>
                <a:hlinkClick r:id="rId3"/>
              </a:rPr>
              <a:t>Impact Assessment Toolkit </a:t>
            </a:r>
            <a:r>
              <a:rPr lang="en-US" sz="2400" dirty="0">
                <a:solidFill>
                  <a:schemeClr val="tx1"/>
                </a:solidFill>
              </a:rPr>
              <a:t>for an impact assessment template with built-in analytics that gives you a place for planning and managing your social impact assessment.</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2308324"/>
          </a:xfrm>
          <a:prstGeom prst="rect">
            <a:avLst/>
          </a:prstGeom>
          <a:noFill/>
        </p:spPr>
        <p:txBody>
          <a:bodyPr wrap="square" rtlCol="0">
            <a:spAutoFit/>
          </a:bodyPr>
          <a:lstStyle/>
          <a:p>
            <a:pPr algn="ctr"/>
            <a:r>
              <a:rPr lang="en-US" sz="1600" b="1" dirty="0">
                <a:solidFill>
                  <a:srgbClr val="FF6600"/>
                </a:solidFill>
                <a:latin typeface="Biome" panose="020B0502040204020203" pitchFamily="34" charset="0"/>
                <a:cs typeface="Biome" panose="020B0502040204020203" pitchFamily="34" charset="0"/>
              </a:rPr>
              <a:t>Need Help with Impact Assessments?</a:t>
            </a:r>
          </a:p>
          <a:p>
            <a:endParaRPr lang="en-US" sz="1600" dirty="0">
              <a:solidFill>
                <a:srgbClr val="FF6600"/>
              </a:solidFill>
              <a:latin typeface="Biome" panose="020B0502040204020203" pitchFamily="34" charset="0"/>
              <a:cs typeface="Biome" panose="020B0502040204020203" pitchFamily="34" charset="0"/>
            </a:endParaRPr>
          </a:p>
          <a:p>
            <a:r>
              <a:rPr lang="en-US" sz="1600" dirty="0">
                <a:solidFill>
                  <a:srgbClr val="FF6600"/>
                </a:solidFill>
                <a:latin typeface="Biome" panose="020B0502040204020203" pitchFamily="34" charset="0"/>
                <a:cs typeface="Biome" panose="020B0502040204020203" pitchFamily="34" charset="0"/>
              </a:rPr>
              <a:t>Contact us any time with questions at: </a:t>
            </a:r>
            <a:r>
              <a:rPr lang="en-US" sz="1600" dirty="0">
                <a:solidFill>
                  <a:srgbClr val="FF6600"/>
                </a:solidFill>
                <a:latin typeface="Biome" panose="020B0502040204020203" pitchFamily="34" charset="0"/>
                <a:cs typeface="Biome" panose="020B0502040204020203" pitchFamily="34" charset="0"/>
                <a:hlinkClick r:id="rId4"/>
              </a:rPr>
              <a:t>Airiodion.com/ contact-us/</a:t>
            </a:r>
            <a:endParaRPr lang="en-US" sz="1600" dirty="0">
              <a:solidFill>
                <a:srgbClr val="FF6600"/>
              </a:solidFill>
              <a:latin typeface="Biome" panose="020B0502040204020203" pitchFamily="34" charset="0"/>
              <a:cs typeface="Biome" panose="020B0502040204020203" pitchFamily="34" charset="0"/>
            </a:endParaRPr>
          </a:p>
        </p:txBody>
      </p:sp>
      <p:pic>
        <p:nvPicPr>
          <p:cNvPr id="6" name="Graphic 5" descr="Email">
            <a:extLst>
              <a:ext uri="{FF2B5EF4-FFF2-40B4-BE49-F238E27FC236}">
                <a16:creationId xmlns:a16="http://schemas.microsoft.com/office/drawing/2014/main" id="{A1FA815E-536E-4464-B800-C9C189CCE0B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8279" y="1807249"/>
            <a:ext cx="1133038" cy="1133038"/>
          </a:xfrm>
          <a:prstGeom prst="rect">
            <a:avLst/>
          </a:prstGeom>
        </p:spPr>
      </p:pic>
    </p:spTree>
    <p:extLst>
      <p:ext uri="{BB962C8B-B14F-4D97-AF65-F5344CB8AC3E}">
        <p14:creationId xmlns:p14="http://schemas.microsoft.com/office/powerpoint/2010/main" val="311235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05E4F47-B148-49E0-B472-BBF149315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7A2CE8EB-F719-4F84-9E91-F538438CAC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ED3737E0-D43A-482F-BC7E-85FBE779B305}"/>
              </a:ext>
            </a:extLst>
          </p:cNvPr>
          <p:cNvSpPr/>
          <p:nvPr/>
        </p:nvSpPr>
        <p:spPr>
          <a:xfrm>
            <a:off x="6617740" y="802955"/>
            <a:ext cx="4766330" cy="1454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ctr" anchorCtr="0" forceAA="0" compatLnSpc="1">
            <a:prstTxWarp prst="textNoShape">
              <a:avLst/>
            </a:prstTxWarp>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nSpc>
                <a:spcPct val="90000"/>
              </a:lnSpc>
              <a:spcBef>
                <a:spcPct val="0"/>
              </a:spcBef>
              <a:spcAft>
                <a:spcPts val="600"/>
              </a:spcAft>
            </a:pPr>
            <a:r>
              <a:rPr lang="en-US" sz="3600" b="1" kern="1200" dirty="0">
                <a:solidFill>
                  <a:schemeClr val="bg1"/>
                </a:solidFill>
                <a:latin typeface="+mj-lt"/>
                <a:ea typeface="+mj-ea"/>
                <a:cs typeface="+mj-cs"/>
              </a:rPr>
              <a:t>Questions for Social Impact Assessment (SIA)</a:t>
            </a:r>
          </a:p>
        </p:txBody>
      </p:sp>
      <p:sp>
        <p:nvSpPr>
          <p:cNvPr id="21" name="Freeform 50">
            <a:extLst>
              <a:ext uri="{FF2B5EF4-FFF2-40B4-BE49-F238E27FC236}">
                <a16:creationId xmlns:a16="http://schemas.microsoft.com/office/drawing/2014/main" id="{684BF3E1-C321-4F38-85CF-FEBBEEC15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Rectangle 5">
            <a:extLst>
              <a:ext uri="{FF2B5EF4-FFF2-40B4-BE49-F238E27FC236}">
                <a16:creationId xmlns:a16="http://schemas.microsoft.com/office/drawing/2014/main" id="{3CDD3070-C97D-4678-BB2F-C853B249E53A}"/>
              </a:ext>
            </a:extLst>
          </p:cNvPr>
          <p:cNvSpPr/>
          <p:nvPr/>
        </p:nvSpPr>
        <p:spPr>
          <a:xfrm>
            <a:off x="6621072" y="2421683"/>
            <a:ext cx="4765949" cy="3353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t" anchorCtr="0" forceAA="0" compatLnSpc="1">
            <a:prstTxWarp prst="textNoShape">
              <a:avLst/>
            </a:prstTxWarp>
            <a:normAutofit lnSpcReduction="1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ase"/>
            <a:r>
              <a:rPr lang="en-US" sz="2400" dirty="0"/>
              <a:t>Social impact assessments require extensive data collection to understand all the potential positive and negative social impacts of a project or policy change.</a:t>
            </a:r>
          </a:p>
          <a:p>
            <a:pPr fontAlgn="base"/>
            <a:endParaRPr lang="en-US" sz="2400" dirty="0"/>
          </a:p>
          <a:p>
            <a:pPr fontAlgn="base"/>
            <a:r>
              <a:rPr lang="en-US" sz="2400" dirty="0"/>
              <a:t>This guide will help you identify the types of questions to ask for your public SIA surveys. </a:t>
            </a:r>
          </a:p>
        </p:txBody>
      </p:sp>
      <p:sp>
        <p:nvSpPr>
          <p:cNvPr id="11" name="Rectangle 10">
            <a:extLst>
              <a:ext uri="{FF2B5EF4-FFF2-40B4-BE49-F238E27FC236}">
                <a16:creationId xmlns:a16="http://schemas.microsoft.com/office/drawing/2014/main" id="{58437D7E-0A76-435D-BFF8-A5BF390F22BE}"/>
              </a:ext>
            </a:extLst>
          </p:cNvPr>
          <p:cNvSpPr/>
          <p:nvPr/>
        </p:nvSpPr>
        <p:spPr>
          <a:xfrm>
            <a:off x="4598436" y="5018076"/>
            <a:ext cx="2995127" cy="36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b="1" dirty="0">
                <a:solidFill>
                  <a:schemeClr val="bg1"/>
                </a:solidFill>
                <a:latin typeface="Castellar" panose="020A0402060406010301" pitchFamily="18" charset="0"/>
              </a:rPr>
              <a:t>Tool</a:t>
            </a:r>
            <a:endParaRPr lang="en-US" b="1">
              <a:solidFill>
                <a:schemeClr val="bg1"/>
              </a:solidFill>
              <a:latin typeface="Castellar" panose="020A0402060406010301" pitchFamily="18" charset="0"/>
            </a:endParaRPr>
          </a:p>
        </p:txBody>
      </p:sp>
      <p:grpSp>
        <p:nvGrpSpPr>
          <p:cNvPr id="20" name="Group 19">
            <a:extLst>
              <a:ext uri="{FF2B5EF4-FFF2-40B4-BE49-F238E27FC236}">
                <a16:creationId xmlns:a16="http://schemas.microsoft.com/office/drawing/2014/main" id="{5ED4081D-F41E-4558-9203-F35808E5C9CE}"/>
              </a:ext>
            </a:extLst>
          </p:cNvPr>
          <p:cNvGrpSpPr/>
          <p:nvPr/>
        </p:nvGrpSpPr>
        <p:grpSpPr>
          <a:xfrm>
            <a:off x="10260548" y="6098784"/>
            <a:ext cx="1719359" cy="759216"/>
            <a:chOff x="109560" y="-21674"/>
            <a:chExt cx="1767709" cy="1021081"/>
          </a:xfrm>
        </p:grpSpPr>
        <p:sp>
          <p:nvSpPr>
            <p:cNvPr id="22" name="Speech Bubble: Rectangle 21">
              <a:extLst>
                <a:ext uri="{FF2B5EF4-FFF2-40B4-BE49-F238E27FC236}">
                  <a16:creationId xmlns:a16="http://schemas.microsoft.com/office/drawing/2014/main" id="{7E000614-E835-4E0E-BB10-CB4F70AFCD0C}"/>
                </a:ext>
              </a:extLst>
            </p:cNvPr>
            <p:cNvSpPr/>
            <p:nvPr/>
          </p:nvSpPr>
          <p:spPr>
            <a:xfrm>
              <a:off x="109560" y="-21674"/>
              <a:ext cx="1767709" cy="1021081"/>
            </a:xfrm>
            <a:prstGeom prst="wedgeRectCallout">
              <a:avLst>
                <a:gd name="adj1" fmla="val -18721"/>
                <a:gd name="adj2" fmla="val -4867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600"/>
                </a:spcAft>
              </a:pPr>
              <a:r>
                <a:rPr lang="en-US" sz="4000" dirty="0">
                  <a:solidFill>
                    <a:schemeClr val="tx1"/>
                  </a:solidFill>
                  <a:latin typeface="Algerian" panose="04020705040A02060702" pitchFamily="82" charset="0"/>
                </a:rPr>
                <a:t>AGS</a:t>
              </a:r>
            </a:p>
          </p:txBody>
        </p:sp>
        <p:grpSp>
          <p:nvGrpSpPr>
            <p:cNvPr id="23" name="Group 22">
              <a:extLst>
                <a:ext uri="{FF2B5EF4-FFF2-40B4-BE49-F238E27FC236}">
                  <a16:creationId xmlns:a16="http://schemas.microsoft.com/office/drawing/2014/main" id="{509EA6EB-1EB6-4F5F-9810-8E1A20220A85}"/>
                </a:ext>
              </a:extLst>
            </p:cNvPr>
            <p:cNvGrpSpPr/>
            <p:nvPr/>
          </p:nvGrpSpPr>
          <p:grpSpPr>
            <a:xfrm>
              <a:off x="1323041" y="213362"/>
              <a:ext cx="376225" cy="472439"/>
              <a:chOff x="1323035" y="213362"/>
              <a:chExt cx="345119" cy="638865"/>
            </a:xfrm>
          </p:grpSpPr>
          <p:sp>
            <p:nvSpPr>
              <p:cNvPr id="24" name="Oval 23">
                <a:extLst>
                  <a:ext uri="{FF2B5EF4-FFF2-40B4-BE49-F238E27FC236}">
                    <a16:creationId xmlns:a16="http://schemas.microsoft.com/office/drawing/2014/main" id="{06DF4DAF-462A-4415-8944-61FA4F40C2A9}"/>
                  </a:ext>
                </a:extLst>
              </p:cNvPr>
              <p:cNvSpPr/>
              <p:nvPr/>
            </p:nvSpPr>
            <p:spPr>
              <a:xfrm>
                <a:off x="1388949" y="406539"/>
                <a:ext cx="169700" cy="19869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5" name="Oval 24">
                <a:extLst>
                  <a:ext uri="{FF2B5EF4-FFF2-40B4-BE49-F238E27FC236}">
                    <a16:creationId xmlns:a16="http://schemas.microsoft.com/office/drawing/2014/main" id="{1DC450CD-C085-4749-9005-6B0FC3EB3911}"/>
                  </a:ext>
                </a:extLst>
              </p:cNvPr>
              <p:cNvSpPr/>
              <p:nvPr/>
            </p:nvSpPr>
            <p:spPr>
              <a:xfrm>
                <a:off x="1441887" y="213362"/>
                <a:ext cx="226267" cy="215255"/>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6" name="Oval 25">
                <a:extLst>
                  <a:ext uri="{FF2B5EF4-FFF2-40B4-BE49-F238E27FC236}">
                    <a16:creationId xmlns:a16="http://schemas.microsoft.com/office/drawing/2014/main" id="{D40FECF0-8E46-473D-BFB6-6636AA85AB16}"/>
                  </a:ext>
                </a:extLst>
              </p:cNvPr>
              <p:cNvSpPr/>
              <p:nvPr/>
            </p:nvSpPr>
            <p:spPr>
              <a:xfrm>
                <a:off x="1341810" y="585918"/>
                <a:ext cx="141417" cy="16558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7" name="Oval 26">
                <a:extLst>
                  <a:ext uri="{FF2B5EF4-FFF2-40B4-BE49-F238E27FC236}">
                    <a16:creationId xmlns:a16="http://schemas.microsoft.com/office/drawing/2014/main" id="{1EC54A44-A1AF-482D-9202-75C5FE725E54}"/>
                  </a:ext>
                </a:extLst>
              </p:cNvPr>
              <p:cNvSpPr/>
              <p:nvPr/>
            </p:nvSpPr>
            <p:spPr>
              <a:xfrm>
                <a:off x="1323035" y="769437"/>
                <a:ext cx="70708" cy="8279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grpSp>
      </p:grpSp>
      <p:sp>
        <p:nvSpPr>
          <p:cNvPr id="8" name="TextBox 7">
            <a:extLst>
              <a:ext uri="{FF2B5EF4-FFF2-40B4-BE49-F238E27FC236}">
                <a16:creationId xmlns:a16="http://schemas.microsoft.com/office/drawing/2014/main" id="{73CE0C3C-939C-427C-A7AD-17B03D08BDF7}"/>
              </a:ext>
            </a:extLst>
          </p:cNvPr>
          <p:cNvSpPr txBox="1"/>
          <p:nvPr/>
        </p:nvSpPr>
        <p:spPr>
          <a:xfrm>
            <a:off x="146375" y="1101846"/>
            <a:ext cx="4172937" cy="1384995"/>
          </a:xfrm>
          <a:prstGeom prst="rect">
            <a:avLst/>
          </a:prstGeom>
          <a:noFill/>
        </p:spPr>
        <p:txBody>
          <a:bodyPr wrap="none" rtlCol="0">
            <a:spAutoFit/>
          </a:bodyPr>
          <a:lstStyle/>
          <a:p>
            <a:pPr algn="ctr"/>
            <a:r>
              <a:rPr lang="en-US" sz="2800" b="1" dirty="0">
                <a:solidFill>
                  <a:schemeClr val="accent1"/>
                </a:solidFill>
                <a:latin typeface="Biome" panose="020B0503030204020804" pitchFamily="34" charset="0"/>
                <a:cs typeface="Biome" panose="020B0503030204020804" pitchFamily="34" charset="0"/>
              </a:rPr>
              <a:t>AGS</a:t>
            </a:r>
          </a:p>
          <a:p>
            <a:pPr algn="ctr"/>
            <a:r>
              <a:rPr lang="en-US" sz="2800" b="1" dirty="0">
                <a:solidFill>
                  <a:schemeClr val="accent1"/>
                </a:solidFill>
                <a:latin typeface="Biome" panose="020B0503030204020804" pitchFamily="34" charset="0"/>
                <a:cs typeface="Biome" panose="020B0503030204020804" pitchFamily="34" charset="0"/>
              </a:rPr>
              <a:t>Social Impact Analysis</a:t>
            </a:r>
          </a:p>
          <a:p>
            <a:pPr algn="ctr"/>
            <a:r>
              <a:rPr lang="en-US" sz="2800" b="1" dirty="0">
                <a:solidFill>
                  <a:schemeClr val="accent1"/>
                </a:solidFill>
                <a:latin typeface="Biome" panose="020B0503030204020804" pitchFamily="34" charset="0"/>
                <a:cs typeface="Biome" panose="020B0503030204020804" pitchFamily="34" charset="0"/>
              </a:rPr>
              <a:t>Questionnaire</a:t>
            </a:r>
          </a:p>
        </p:txBody>
      </p:sp>
      <p:pic>
        <p:nvPicPr>
          <p:cNvPr id="3" name="Graphic 2" descr="Clipboard Partially Checked">
            <a:extLst>
              <a:ext uri="{FF2B5EF4-FFF2-40B4-BE49-F238E27FC236}">
                <a16:creationId xmlns:a16="http://schemas.microsoft.com/office/drawing/2014/main" id="{B459E677-C7F9-49D5-B473-BAADB2C0FA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436760" y="2740562"/>
            <a:ext cx="3592159" cy="3592159"/>
          </a:xfrm>
          <a:prstGeom prst="rect">
            <a:avLst/>
          </a:prstGeom>
        </p:spPr>
      </p:pic>
      <p:pic>
        <p:nvPicPr>
          <p:cNvPr id="4" name="Graphic 3" descr="Pen">
            <a:extLst>
              <a:ext uri="{FF2B5EF4-FFF2-40B4-BE49-F238E27FC236}">
                <a16:creationId xmlns:a16="http://schemas.microsoft.com/office/drawing/2014/main" id="{897CDC97-56C8-4D84-ABDB-09CFB939C1B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66858" y="3739579"/>
            <a:ext cx="1796080" cy="1796080"/>
          </a:xfrm>
          <a:prstGeom prst="rect">
            <a:avLst/>
          </a:prstGeom>
        </p:spPr>
      </p:pic>
    </p:spTree>
    <p:extLst>
      <p:ext uri="{BB962C8B-B14F-4D97-AF65-F5344CB8AC3E}">
        <p14:creationId xmlns:p14="http://schemas.microsoft.com/office/powerpoint/2010/main" val="341145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0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SIA Questionnaire Overview</a:t>
            </a:r>
          </a:p>
          <a:p>
            <a:pPr lvl="0"/>
            <a:endParaRPr lang="en-US" sz="2400" dirty="0">
              <a:solidFill>
                <a:schemeClr val="tx1"/>
              </a:solidFill>
            </a:endParaRPr>
          </a:p>
          <a:p>
            <a:pPr lvl="0"/>
            <a:r>
              <a:rPr lang="en-US" sz="2400" dirty="0">
                <a:solidFill>
                  <a:schemeClr val="tx1"/>
                </a:solidFill>
              </a:rPr>
              <a:t>As part of social impact assessments, questionnaires are typically sent out to various, such as local business owners, members of the public, </a:t>
            </a:r>
            <a:r>
              <a:rPr lang="en-US" sz="2400" dirty="0" err="1">
                <a:solidFill>
                  <a:schemeClr val="tx1"/>
                </a:solidFill>
              </a:rPr>
              <a:t>costakeholdersmmunity</a:t>
            </a:r>
            <a:r>
              <a:rPr lang="en-US" sz="2400" dirty="0">
                <a:solidFill>
                  <a:schemeClr val="tx1"/>
                </a:solidFill>
              </a:rPr>
              <a:t> leaders, and others.</a:t>
            </a:r>
          </a:p>
          <a:p>
            <a:pPr lvl="0"/>
            <a:endParaRPr lang="en-US" sz="2400" dirty="0">
              <a:solidFill>
                <a:schemeClr val="tx1"/>
              </a:solidFill>
            </a:endParaRPr>
          </a:p>
          <a:p>
            <a:pPr lvl="0"/>
            <a:r>
              <a:rPr lang="en-US" sz="2400" dirty="0">
                <a:solidFill>
                  <a:schemeClr val="tx1"/>
                </a:solidFill>
              </a:rPr>
              <a:t>A social impact assessment questionnaire will vary depending upon the project and policy change that is being made. There will be specific goals that you have for information gathering that your questions will need to reflect. Such as:</a:t>
            </a:r>
          </a:p>
          <a:p>
            <a:pPr lvl="0"/>
            <a:endParaRPr lang="en-US" sz="2400" dirty="0">
              <a:solidFill>
                <a:schemeClr val="tx1"/>
              </a:solidFill>
            </a:endParaRPr>
          </a:p>
          <a:p>
            <a:pPr marL="342900" lvl="0" indent="-342900">
              <a:buFont typeface="Arial" panose="020B0604020202020204" pitchFamily="34" charset="0"/>
              <a:buChar char="•"/>
            </a:pPr>
            <a:r>
              <a:rPr lang="en-US" sz="2400" dirty="0">
                <a:solidFill>
                  <a:schemeClr val="tx1"/>
                </a:solidFill>
              </a:rPr>
              <a:t>Get general population data</a:t>
            </a:r>
          </a:p>
          <a:p>
            <a:pPr marL="342900" lvl="0" indent="-342900">
              <a:buFont typeface="Arial" panose="020B0604020202020204" pitchFamily="34" charset="0"/>
              <a:buChar char="•"/>
            </a:pPr>
            <a:r>
              <a:rPr lang="en-US" sz="2400" dirty="0">
                <a:solidFill>
                  <a:schemeClr val="tx1"/>
                </a:solidFill>
              </a:rPr>
              <a:t>Understand the day-to-day activities that a project might impact</a:t>
            </a:r>
          </a:p>
          <a:p>
            <a:pPr marL="342900" lvl="0" indent="-342900">
              <a:buFont typeface="Arial" panose="020B0604020202020204" pitchFamily="34" charset="0"/>
              <a:buChar char="•"/>
            </a:pPr>
            <a:r>
              <a:rPr lang="en-US" sz="2400" dirty="0">
                <a:solidFill>
                  <a:schemeClr val="tx1"/>
                </a:solidFill>
              </a:rPr>
              <a:t>Gauge perceptions of the potential project impacts</a:t>
            </a:r>
          </a:p>
          <a:p>
            <a:pPr marL="342900" lvl="0" indent="-342900">
              <a:buFont typeface="Arial" panose="020B0604020202020204" pitchFamily="34" charset="0"/>
              <a:buChar char="•"/>
            </a:pPr>
            <a:r>
              <a:rPr lang="en-US" sz="2400" dirty="0">
                <a:solidFill>
                  <a:schemeClr val="tx1"/>
                </a:solidFill>
              </a:rPr>
              <a:t>Gather data on project awareness</a:t>
            </a:r>
          </a:p>
          <a:p>
            <a:pPr marL="342900" lvl="0" indent="-342900">
              <a:buFont typeface="Arial" panose="020B0604020202020204" pitchFamily="34" charset="0"/>
              <a:buChar char="•"/>
            </a:pPr>
            <a:r>
              <a:rPr lang="en-US" sz="2400" dirty="0">
                <a:solidFill>
                  <a:schemeClr val="tx1"/>
                </a:solidFill>
              </a:rPr>
              <a:t>Understand which impacts are viewed as more or less severe</a:t>
            </a:r>
          </a:p>
        </p:txBody>
      </p:sp>
      <p:pic>
        <p:nvPicPr>
          <p:cNvPr id="2" name="Graphic 1" descr="Rating">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309455" y="1749323"/>
            <a:ext cx="768591" cy="768591"/>
          </a:xfrm>
          <a:prstGeom prst="rect">
            <a:avLst/>
          </a:prstGeom>
        </p:spPr>
      </p:pic>
      <p:pic>
        <p:nvPicPr>
          <p:cNvPr id="7" name="Graphic 6" descr="Male profile">
            <a:extLst>
              <a:ext uri="{FF2B5EF4-FFF2-40B4-BE49-F238E27FC236}">
                <a16:creationId xmlns:a16="http://schemas.microsoft.com/office/drawing/2014/main" id="{9A758BBB-F365-4D2C-9BA1-409EA4410BC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84343" y="2471543"/>
            <a:ext cx="768591" cy="768591"/>
          </a:xfrm>
          <a:prstGeom prst="rect">
            <a:avLst/>
          </a:prstGeom>
        </p:spPr>
      </p:pic>
      <p:pic>
        <p:nvPicPr>
          <p:cNvPr id="9" name="Graphic 8" descr="Female Profile">
            <a:extLst>
              <a:ext uri="{FF2B5EF4-FFF2-40B4-BE49-F238E27FC236}">
                <a16:creationId xmlns:a16="http://schemas.microsoft.com/office/drawing/2014/main" id="{240A1ED4-5079-4839-B051-E129CC51574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98427" y="2892323"/>
            <a:ext cx="768591" cy="768591"/>
          </a:xfrm>
          <a:prstGeom prst="rect">
            <a:avLst/>
          </a:prstGeom>
        </p:spPr>
      </p:pic>
      <p:pic>
        <p:nvPicPr>
          <p:cNvPr id="11" name="Graphic 10" descr="School boy">
            <a:extLst>
              <a:ext uri="{FF2B5EF4-FFF2-40B4-BE49-F238E27FC236}">
                <a16:creationId xmlns:a16="http://schemas.microsoft.com/office/drawing/2014/main" id="{DF9948D1-6B1F-4124-A195-3DF21E47242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41921" y="2515050"/>
            <a:ext cx="768591" cy="768591"/>
          </a:xfrm>
          <a:prstGeom prst="rect">
            <a:avLst/>
          </a:prstGeom>
        </p:spPr>
      </p:pic>
      <p:pic>
        <p:nvPicPr>
          <p:cNvPr id="16" name="Graphic 15" descr="Chat bubble">
            <a:extLst>
              <a:ext uri="{FF2B5EF4-FFF2-40B4-BE49-F238E27FC236}">
                <a16:creationId xmlns:a16="http://schemas.microsoft.com/office/drawing/2014/main" id="{A3DE8449-5747-4478-85CB-F7D0DD5983B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98427" y="2224733"/>
            <a:ext cx="768591" cy="768591"/>
          </a:xfrm>
          <a:prstGeom prst="rect">
            <a:avLst/>
          </a:prstGeom>
        </p:spPr>
      </p:pic>
      <p:pic>
        <p:nvPicPr>
          <p:cNvPr id="18" name="Graphic 17" descr="Comment Dislike">
            <a:extLst>
              <a:ext uri="{FF2B5EF4-FFF2-40B4-BE49-F238E27FC236}">
                <a16:creationId xmlns:a16="http://schemas.microsoft.com/office/drawing/2014/main" id="{383D5BDD-DFEC-42FA-9C4E-7E5FF9BB853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76529" y="1782189"/>
            <a:ext cx="768591" cy="768591"/>
          </a:xfrm>
          <a:prstGeom prst="rect">
            <a:avLst/>
          </a:prstGeom>
        </p:spPr>
      </p:pic>
    </p:spTree>
    <p:extLst>
      <p:ext uri="{BB962C8B-B14F-4D97-AF65-F5344CB8AC3E}">
        <p14:creationId xmlns:p14="http://schemas.microsoft.com/office/powerpoint/2010/main" val="1669204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0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Make Sure Questions are Clear</a:t>
            </a:r>
          </a:p>
          <a:p>
            <a:pPr lvl="0"/>
            <a:endParaRPr lang="en-US" sz="2400" dirty="0">
              <a:solidFill>
                <a:schemeClr val="tx1"/>
              </a:solidFill>
            </a:endParaRPr>
          </a:p>
          <a:p>
            <a:pPr lvl="0"/>
            <a:r>
              <a:rPr lang="en-US" sz="2400" dirty="0">
                <a:solidFill>
                  <a:schemeClr val="tx1"/>
                </a:solidFill>
              </a:rPr>
              <a:t>Make questions as clear as possible. For example:</a:t>
            </a:r>
          </a:p>
          <a:p>
            <a:pPr lvl="0"/>
            <a:endParaRPr lang="en-US" sz="2400" dirty="0">
              <a:solidFill>
                <a:schemeClr val="tx1"/>
              </a:solidFill>
            </a:endParaRPr>
          </a:p>
          <a:p>
            <a:pPr lvl="0"/>
            <a:r>
              <a:rPr lang="en-US" sz="2400" dirty="0">
                <a:solidFill>
                  <a:schemeClr val="tx1"/>
                </a:solidFill>
              </a:rPr>
              <a:t>NOT CLEAR: “When did you move here?”</a:t>
            </a:r>
          </a:p>
          <a:p>
            <a:pPr lvl="0"/>
            <a:endParaRPr lang="en-US" sz="2400" dirty="0">
              <a:solidFill>
                <a:schemeClr val="tx1"/>
              </a:solidFill>
            </a:endParaRPr>
          </a:p>
          <a:p>
            <a:pPr lvl="0"/>
            <a:r>
              <a:rPr lang="en-US" sz="2400" dirty="0">
                <a:solidFill>
                  <a:schemeClr val="tx1"/>
                </a:solidFill>
              </a:rPr>
              <a:t>Potential answers could be: After college, 2 years ago, 1984, etc.</a:t>
            </a:r>
          </a:p>
          <a:p>
            <a:pPr lvl="0"/>
            <a:endParaRPr lang="en-US" sz="2400" dirty="0">
              <a:solidFill>
                <a:schemeClr val="tx1"/>
              </a:solidFill>
            </a:endParaRPr>
          </a:p>
          <a:p>
            <a:pPr lvl="0"/>
            <a:r>
              <a:rPr lang="en-US" sz="2400" dirty="0">
                <a:solidFill>
                  <a:schemeClr val="tx1"/>
                </a:solidFill>
              </a:rPr>
              <a:t>CLEAR: “What year did you move to the Portland, OR area?”</a:t>
            </a:r>
          </a:p>
          <a:p>
            <a:pPr lvl="0"/>
            <a:endParaRPr lang="en-US" sz="2400" dirty="0">
              <a:solidFill>
                <a:schemeClr val="tx1"/>
              </a:solidFill>
            </a:endParaRPr>
          </a:p>
          <a:p>
            <a:pPr lvl="0"/>
            <a:r>
              <a:rPr lang="en-US" sz="2400" dirty="0">
                <a:solidFill>
                  <a:schemeClr val="tx1"/>
                </a:solidFill>
              </a:rPr>
              <a:t>This narrows down the potential answers, so everyone will provide consistent data. In this case, a year.</a:t>
            </a:r>
          </a:p>
          <a:p>
            <a:pPr lvl="0"/>
            <a:endParaRPr lang="en-US" sz="2400" dirty="0">
              <a:solidFill>
                <a:schemeClr val="tx1"/>
              </a:solidFill>
            </a:endParaRPr>
          </a:p>
          <a:p>
            <a:r>
              <a:rPr lang="en-US" sz="2400" dirty="0">
                <a:solidFill>
                  <a:schemeClr val="tx1"/>
                </a:solidFill>
              </a:rPr>
              <a:t>It’s also very important that you keep your surveys user friendly. This includes defining the project/policy that the survey refers to at the beginning.</a:t>
            </a:r>
          </a:p>
        </p:txBody>
      </p:sp>
      <p:pic>
        <p:nvPicPr>
          <p:cNvPr id="5" name="Graphic 4" descr="Checkbox Checked">
            <a:extLst>
              <a:ext uri="{FF2B5EF4-FFF2-40B4-BE49-F238E27FC236}">
                <a16:creationId xmlns:a16="http://schemas.microsoft.com/office/drawing/2014/main" id="{EDB42080-2A07-4A1B-9784-1EBF921D6B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7" name="TextBox 6">
            <a:extLst>
              <a:ext uri="{FF2B5EF4-FFF2-40B4-BE49-F238E27FC236}">
                <a16:creationId xmlns:a16="http://schemas.microsoft.com/office/drawing/2014/main" id="{BC0E93A0-E5EC-4C27-A0F7-BFFABF7C168A}"/>
              </a:ext>
            </a:extLst>
          </p:cNvPr>
          <p:cNvSpPr txBox="1"/>
          <p:nvPr/>
        </p:nvSpPr>
        <p:spPr>
          <a:xfrm>
            <a:off x="237942" y="2730526"/>
            <a:ext cx="2445394" cy="2954655"/>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SIA Survey Tips</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Define your topic</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Keep questions clear</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Keep questions short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Use multiple choice  to define parameters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Include open text answers to invite more input</a:t>
            </a:r>
          </a:p>
          <a:p>
            <a:pPr marL="285750" indent="-285750">
              <a:buFont typeface="Arial" panose="020B0604020202020204" pitchFamily="34" charset="0"/>
              <a:buChar char="•"/>
            </a:pPr>
            <a:r>
              <a:rPr lang="en-US" sz="1400" b="1" dirty="0">
                <a:solidFill>
                  <a:srgbClr val="FF6600"/>
                </a:solidFill>
                <a:latin typeface="Biome" panose="020B0502040204020203" pitchFamily="34" charset="0"/>
                <a:cs typeface="Biome" panose="020B0502040204020203" pitchFamily="34" charset="0"/>
              </a:rPr>
              <a:t>Test your questionnaire</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Tree>
    <p:extLst>
      <p:ext uri="{BB962C8B-B14F-4D97-AF65-F5344CB8AC3E}">
        <p14:creationId xmlns:p14="http://schemas.microsoft.com/office/powerpoint/2010/main" val="410552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457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SIA Question Categories</a:t>
            </a:r>
          </a:p>
          <a:p>
            <a:pPr lvl="0"/>
            <a:endParaRPr lang="en-US" sz="2400" dirty="0">
              <a:solidFill>
                <a:schemeClr val="tx1"/>
              </a:solidFill>
            </a:endParaRPr>
          </a:p>
          <a:p>
            <a:pPr lvl="0"/>
            <a:r>
              <a:rPr lang="en-US" sz="2400" dirty="0">
                <a:solidFill>
                  <a:schemeClr val="tx1"/>
                </a:solidFill>
              </a:rPr>
              <a:t>This questionnaire is designed as a base template for you to edit for your specific project and purpose.</a:t>
            </a:r>
          </a:p>
          <a:p>
            <a:pPr lvl="0"/>
            <a:endParaRPr lang="en-US" sz="2400" dirty="0">
              <a:solidFill>
                <a:schemeClr val="tx1"/>
              </a:solidFill>
            </a:endParaRPr>
          </a:p>
          <a:p>
            <a:pPr lvl="0"/>
            <a:r>
              <a:rPr lang="en-US" sz="2400" dirty="0">
                <a:solidFill>
                  <a:schemeClr val="tx1"/>
                </a:solidFill>
              </a:rPr>
              <a:t>Because Social Impact Assessment questionnaires will differ according to the specifics of a project/policy, we’ve grouped potential questions into categories to give you guidance and ideas on how to format your project-specific questions.</a:t>
            </a:r>
          </a:p>
          <a:p>
            <a:pPr lvl="0"/>
            <a:endParaRPr lang="en-US" sz="2400" dirty="0">
              <a:solidFill>
                <a:schemeClr val="tx1"/>
              </a:solidFill>
            </a:endParaRPr>
          </a:p>
          <a:p>
            <a:pPr lvl="0"/>
            <a:r>
              <a:rPr lang="en-US" sz="2400" dirty="0">
                <a:solidFill>
                  <a:schemeClr val="tx1"/>
                </a:solidFill>
              </a:rPr>
              <a:t>Question Categories:</a:t>
            </a:r>
          </a:p>
          <a:p>
            <a:pPr marL="342900" indent="-342900">
              <a:buFont typeface="Arial" panose="020B0604020202020204" pitchFamily="34" charset="0"/>
              <a:buChar char="•"/>
            </a:pPr>
            <a:r>
              <a:rPr lang="en-US" sz="2400" dirty="0">
                <a:solidFill>
                  <a:schemeClr val="tx1"/>
                </a:solidFill>
              </a:rPr>
              <a:t>Baseline Activity Questions</a:t>
            </a:r>
          </a:p>
          <a:p>
            <a:pPr marL="342900" lvl="0" indent="-342900">
              <a:buFont typeface="Arial" panose="020B0604020202020204" pitchFamily="34" charset="0"/>
              <a:buChar char="•"/>
            </a:pPr>
            <a:r>
              <a:rPr lang="en-US" sz="2400" dirty="0">
                <a:solidFill>
                  <a:schemeClr val="tx1"/>
                </a:solidFill>
              </a:rPr>
              <a:t>Project/Policy Awareness Questions </a:t>
            </a:r>
          </a:p>
          <a:p>
            <a:pPr marL="342900" lvl="0" indent="-342900">
              <a:buFont typeface="Arial" panose="020B0604020202020204" pitchFamily="34" charset="0"/>
              <a:buChar char="•"/>
            </a:pPr>
            <a:r>
              <a:rPr lang="en-US" sz="2400" dirty="0">
                <a:solidFill>
                  <a:schemeClr val="tx1"/>
                </a:solidFill>
              </a:rPr>
              <a:t>Perception Questions</a:t>
            </a:r>
          </a:p>
          <a:p>
            <a:pPr marL="342900" lvl="0" indent="-342900">
              <a:buFont typeface="Arial" panose="020B0604020202020204" pitchFamily="34" charset="0"/>
              <a:buChar char="•"/>
            </a:pPr>
            <a:r>
              <a:rPr lang="en-US" sz="2400" dirty="0">
                <a:solidFill>
                  <a:schemeClr val="tx1"/>
                </a:solidFill>
              </a:rPr>
              <a:t>Social/Lifestyle Concerns Questions</a:t>
            </a:r>
          </a:p>
          <a:p>
            <a:pPr marL="342900" lvl="0" indent="-342900">
              <a:buFont typeface="Arial" panose="020B0604020202020204" pitchFamily="34" charset="0"/>
              <a:buChar char="•"/>
            </a:pPr>
            <a:r>
              <a:rPr lang="en-US" sz="2400" dirty="0">
                <a:solidFill>
                  <a:schemeClr val="tx1"/>
                </a:solidFill>
              </a:rPr>
              <a:t>Demographic Questions</a:t>
            </a:r>
          </a:p>
          <a:p>
            <a:pPr lvl="0"/>
            <a:endParaRPr lang="en-US" sz="2400" dirty="0">
              <a:solidFill>
                <a:schemeClr val="tx1"/>
              </a:solidFill>
            </a:endParaRPr>
          </a:p>
        </p:txBody>
      </p:sp>
      <p:pic>
        <p:nvPicPr>
          <p:cNvPr id="5" name="Graphic 4" descr="Network diagram">
            <a:extLst>
              <a:ext uri="{FF2B5EF4-FFF2-40B4-BE49-F238E27FC236}">
                <a16:creationId xmlns:a16="http://schemas.microsoft.com/office/drawing/2014/main" id="{7C7CBF95-8726-440F-9E98-B767D9C734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1760" y="1993767"/>
            <a:ext cx="1296309" cy="1296309"/>
          </a:xfrm>
          <a:prstGeom prst="rect">
            <a:avLst/>
          </a:prstGeom>
        </p:spPr>
      </p:pic>
    </p:spTree>
    <p:extLst>
      <p:ext uri="{BB962C8B-B14F-4D97-AF65-F5344CB8AC3E}">
        <p14:creationId xmlns:p14="http://schemas.microsoft.com/office/powerpoint/2010/main" val="890339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0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Baseline Activity Questions</a:t>
            </a:r>
          </a:p>
          <a:p>
            <a:pPr lvl="0"/>
            <a:endParaRPr lang="en-US" sz="2400" dirty="0">
              <a:solidFill>
                <a:schemeClr val="tx1"/>
              </a:solidFill>
            </a:endParaRPr>
          </a:p>
          <a:p>
            <a:pPr lvl="0"/>
            <a:r>
              <a:rPr lang="en-US" sz="2400" dirty="0">
                <a:solidFill>
                  <a:schemeClr val="tx1"/>
                </a:solidFill>
              </a:rPr>
              <a:t>Which roads do you take for your daily commute?</a:t>
            </a:r>
          </a:p>
          <a:p>
            <a:pPr lvl="0"/>
            <a:endParaRPr lang="en-US" sz="2400" dirty="0">
              <a:solidFill>
                <a:schemeClr val="tx1"/>
              </a:solidFill>
            </a:endParaRPr>
          </a:p>
          <a:p>
            <a:pPr lvl="0"/>
            <a:r>
              <a:rPr lang="en-US" sz="2400" dirty="0">
                <a:solidFill>
                  <a:schemeClr val="tx1"/>
                </a:solidFill>
              </a:rPr>
              <a:t>How long does your commute take each day?</a:t>
            </a:r>
          </a:p>
          <a:p>
            <a:pPr lvl="0"/>
            <a:endParaRPr lang="en-US" sz="2400" dirty="0">
              <a:solidFill>
                <a:schemeClr val="tx1"/>
              </a:solidFill>
            </a:endParaRPr>
          </a:p>
          <a:p>
            <a:pPr lvl="0"/>
            <a:r>
              <a:rPr lang="en-US" sz="2400" dirty="0">
                <a:solidFill>
                  <a:schemeClr val="tx1"/>
                </a:solidFill>
              </a:rPr>
              <a:t>Do you use any outdoor recreational resources? </a:t>
            </a:r>
          </a:p>
          <a:p>
            <a:pPr lvl="0"/>
            <a:endParaRPr lang="en-US" sz="2400" dirty="0">
              <a:solidFill>
                <a:schemeClr val="tx1"/>
              </a:solidFill>
            </a:endParaRPr>
          </a:p>
          <a:p>
            <a:pPr lvl="0"/>
            <a:r>
              <a:rPr lang="en-US" sz="2400" dirty="0">
                <a:solidFill>
                  <a:schemeClr val="tx1"/>
                </a:solidFill>
              </a:rPr>
              <a:t>Which community resources do you use on a monthly basis? (multiple choice)</a:t>
            </a:r>
          </a:p>
          <a:p>
            <a:pPr lvl="0"/>
            <a:endParaRPr lang="en-US" sz="2400" dirty="0">
              <a:solidFill>
                <a:schemeClr val="tx1"/>
              </a:solidFill>
            </a:endParaRPr>
          </a:p>
          <a:p>
            <a:pPr lvl="0"/>
            <a:r>
              <a:rPr lang="en-US" sz="2400" dirty="0">
                <a:solidFill>
                  <a:schemeClr val="tx1"/>
                </a:solidFill>
              </a:rPr>
              <a:t>What are the issues in your community that you worry about the most?</a:t>
            </a:r>
          </a:p>
          <a:p>
            <a:pPr lvl="0"/>
            <a:endParaRPr lang="en-US" sz="2400" dirty="0">
              <a:solidFill>
                <a:schemeClr val="tx1"/>
              </a:solidFill>
            </a:endParaRPr>
          </a:p>
          <a:p>
            <a:r>
              <a:rPr lang="en-US" sz="2400" dirty="0">
                <a:solidFill>
                  <a:schemeClr val="tx1"/>
                </a:solidFill>
              </a:rPr>
              <a:t>What are the issues related to your way of life that you worry about the most? </a:t>
            </a:r>
          </a:p>
        </p:txBody>
      </p:sp>
      <p:pic>
        <p:nvPicPr>
          <p:cNvPr id="2" name="Graphic 1" descr="Research">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538883"/>
          </a:xfrm>
          <a:prstGeom prst="rect">
            <a:avLst/>
          </a:prstGeom>
          <a:noFill/>
        </p:spPr>
        <p:txBody>
          <a:bodyPr wrap="square" rtlCol="0">
            <a:spAutoFit/>
          </a:bodyPr>
          <a:lstStyle/>
          <a:p>
            <a:r>
              <a:rPr lang="en-US" sz="1600" dirty="0">
                <a:solidFill>
                  <a:srgbClr val="FF6600"/>
                </a:solidFill>
                <a:latin typeface="Biome" panose="020B0502040204020203" pitchFamily="34" charset="0"/>
                <a:cs typeface="Biome" panose="020B0502040204020203" pitchFamily="34" charset="0"/>
              </a:rPr>
              <a:t>Baseline activity questions help  you understand the “status quo” of a community.</a:t>
            </a:r>
            <a:endParaRPr lang="en-US" sz="1400"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Tree>
    <p:extLst>
      <p:ext uri="{BB962C8B-B14F-4D97-AF65-F5344CB8AC3E}">
        <p14:creationId xmlns:p14="http://schemas.microsoft.com/office/powerpoint/2010/main" val="2678713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0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Project/Policy Awareness Questions </a:t>
            </a:r>
          </a:p>
          <a:p>
            <a:pPr lvl="0"/>
            <a:endParaRPr lang="en-US" sz="2400" dirty="0">
              <a:solidFill>
                <a:schemeClr val="tx1"/>
              </a:solidFill>
            </a:endParaRPr>
          </a:p>
          <a:p>
            <a:pPr lvl="0"/>
            <a:r>
              <a:rPr lang="en-US" sz="2400" dirty="0">
                <a:solidFill>
                  <a:schemeClr val="tx1"/>
                </a:solidFill>
              </a:rPr>
              <a:t>Are you aware of (name of project/policy)?</a:t>
            </a:r>
          </a:p>
          <a:p>
            <a:pPr lvl="0"/>
            <a:endParaRPr lang="en-US" sz="2400" dirty="0">
              <a:solidFill>
                <a:schemeClr val="tx1"/>
              </a:solidFill>
            </a:endParaRPr>
          </a:p>
          <a:p>
            <a:pPr lvl="0"/>
            <a:r>
              <a:rPr lang="en-US" sz="2400" dirty="0">
                <a:solidFill>
                  <a:schemeClr val="tx1"/>
                </a:solidFill>
              </a:rPr>
              <a:t>Did you know that there is a planned change in your community for (purpose of project/policy)?</a:t>
            </a:r>
          </a:p>
          <a:p>
            <a:pPr lvl="0"/>
            <a:endParaRPr lang="en-US" sz="2400" dirty="0">
              <a:solidFill>
                <a:schemeClr val="tx1"/>
              </a:solidFill>
            </a:endParaRPr>
          </a:p>
          <a:p>
            <a:pPr lvl="0"/>
            <a:r>
              <a:rPr lang="en-US" sz="2400" dirty="0">
                <a:solidFill>
                  <a:schemeClr val="tx1"/>
                </a:solidFill>
              </a:rPr>
              <a:t>Would you like more detailed information about activities associated with this project/policy?</a:t>
            </a:r>
          </a:p>
          <a:p>
            <a:pPr lvl="0"/>
            <a:endParaRPr lang="en-US" sz="2400" dirty="0">
              <a:solidFill>
                <a:schemeClr val="tx1"/>
              </a:solidFill>
            </a:endParaRPr>
          </a:p>
          <a:p>
            <a:pPr lvl="0"/>
            <a:r>
              <a:rPr lang="en-US" sz="2400" dirty="0">
                <a:solidFill>
                  <a:schemeClr val="tx1"/>
                </a:solidFill>
              </a:rPr>
              <a:t>Would you be interested in attending public hearings related to this project/policy?</a:t>
            </a:r>
          </a:p>
          <a:p>
            <a:pPr lvl="0"/>
            <a:endParaRPr lang="en-US" sz="2400" dirty="0">
              <a:solidFill>
                <a:schemeClr val="tx1"/>
              </a:solidFill>
            </a:endParaRPr>
          </a:p>
          <a:p>
            <a:pPr lvl="0"/>
            <a:r>
              <a:rPr lang="en-US" sz="2400" dirty="0">
                <a:solidFill>
                  <a:schemeClr val="tx1"/>
                </a:solidFill>
              </a:rPr>
              <a:t>What questions would you like to ask related to the proposed project/policy?</a:t>
            </a:r>
          </a:p>
          <a:p>
            <a:pPr lvl="0"/>
            <a:endParaRPr lang="en-US" sz="2400" dirty="0">
              <a:solidFill>
                <a:schemeClr val="tx1"/>
              </a:solidFill>
            </a:endParaRPr>
          </a:p>
        </p:txBody>
      </p:sp>
      <p:pic>
        <p:nvPicPr>
          <p:cNvPr id="2" name="Graphic 1" descr="Marketing">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785104"/>
          </a:xfrm>
          <a:prstGeom prst="rect">
            <a:avLst/>
          </a:prstGeom>
          <a:noFill/>
        </p:spPr>
        <p:txBody>
          <a:bodyPr wrap="square" rtlCol="0">
            <a:spAutoFit/>
          </a:bodyPr>
          <a:lstStyle/>
          <a:p>
            <a:r>
              <a:rPr lang="en-US" sz="1600" dirty="0">
                <a:solidFill>
                  <a:srgbClr val="FF6600"/>
                </a:solidFill>
                <a:latin typeface="Biome" panose="020B0502040204020203" pitchFamily="34" charset="0"/>
                <a:cs typeface="Biome" panose="020B0502040204020203" pitchFamily="34" charset="0"/>
              </a:rPr>
              <a:t>Project/policy awareness questions help you  gauge current project awareness and interest.</a:t>
            </a:r>
            <a:endParaRPr lang="en-US" sz="1400"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Tree>
    <p:extLst>
      <p:ext uri="{BB962C8B-B14F-4D97-AF65-F5344CB8AC3E}">
        <p14:creationId xmlns:p14="http://schemas.microsoft.com/office/powerpoint/2010/main" val="2075421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0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Perception Questions</a:t>
            </a:r>
          </a:p>
          <a:p>
            <a:pPr lvl="0"/>
            <a:endParaRPr lang="en-US" sz="2400" dirty="0">
              <a:solidFill>
                <a:schemeClr val="tx1"/>
              </a:solidFill>
            </a:endParaRPr>
          </a:p>
          <a:p>
            <a:pPr lvl="0"/>
            <a:r>
              <a:rPr lang="en-US" sz="2400" dirty="0">
                <a:solidFill>
                  <a:schemeClr val="tx1"/>
                </a:solidFill>
              </a:rPr>
              <a:t>What is your perception of (name of agency or main sponsor driving the project/policy change)?</a:t>
            </a:r>
          </a:p>
          <a:p>
            <a:pPr lvl="0"/>
            <a:endParaRPr lang="en-US" sz="2400" dirty="0">
              <a:solidFill>
                <a:schemeClr val="tx1"/>
              </a:solidFill>
            </a:endParaRPr>
          </a:p>
          <a:p>
            <a:pPr lvl="0"/>
            <a:r>
              <a:rPr lang="en-US" sz="2400" dirty="0">
                <a:solidFill>
                  <a:schemeClr val="tx1"/>
                </a:solidFill>
              </a:rPr>
              <a:t>What fears do you have about new projects in your community?</a:t>
            </a:r>
          </a:p>
          <a:p>
            <a:pPr lvl="0"/>
            <a:endParaRPr lang="en-US" sz="2400" dirty="0">
              <a:solidFill>
                <a:schemeClr val="tx1"/>
              </a:solidFill>
            </a:endParaRPr>
          </a:p>
          <a:p>
            <a:pPr lvl="0"/>
            <a:r>
              <a:rPr lang="en-US" sz="2400" dirty="0">
                <a:solidFill>
                  <a:schemeClr val="tx1"/>
                </a:solidFill>
              </a:rPr>
              <a:t>What negative impacts do you fear from (name of project/policy)?</a:t>
            </a:r>
          </a:p>
          <a:p>
            <a:pPr lvl="0"/>
            <a:endParaRPr lang="en-US" sz="2400" dirty="0">
              <a:solidFill>
                <a:schemeClr val="tx1"/>
              </a:solidFill>
            </a:endParaRPr>
          </a:p>
          <a:p>
            <a:pPr lvl="0"/>
            <a:r>
              <a:rPr lang="en-US" sz="2400" dirty="0">
                <a:solidFill>
                  <a:schemeClr val="tx1"/>
                </a:solidFill>
              </a:rPr>
              <a:t>What positive impacts are you looking forward to/hoping for from (name of project/policy)?</a:t>
            </a:r>
          </a:p>
          <a:p>
            <a:pPr lvl="0"/>
            <a:endParaRPr lang="en-US" sz="2400" dirty="0">
              <a:solidFill>
                <a:schemeClr val="tx1"/>
              </a:solidFill>
            </a:endParaRPr>
          </a:p>
          <a:p>
            <a:pPr lvl="0"/>
            <a:r>
              <a:rPr lang="en-US" sz="2400" dirty="0">
                <a:solidFill>
                  <a:schemeClr val="tx1"/>
                </a:solidFill>
              </a:rPr>
              <a:t>How much do you agree or disagree with this statement: An impact in my (commute/ability to use a hiking trail, etc.) for (#) months would disrupt my life significantly. (Use a Likert Scale of intensity – strongly agree, agree, slightly agree, strongly disagree, etc. ) </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1815882"/>
          </a:xfrm>
          <a:prstGeom prst="rect">
            <a:avLst/>
          </a:prstGeom>
          <a:noFill/>
        </p:spPr>
        <p:txBody>
          <a:bodyPr wrap="square" rtlCol="0">
            <a:spAutoFit/>
          </a:bodyPr>
          <a:lstStyle/>
          <a:p>
            <a:r>
              <a:rPr lang="en-US" sz="1600" dirty="0">
                <a:solidFill>
                  <a:srgbClr val="FF6600"/>
                </a:solidFill>
                <a:latin typeface="Biome" panose="020B0502040204020203" pitchFamily="34" charset="0"/>
                <a:cs typeface="Biome" panose="020B0502040204020203" pitchFamily="34" charset="0"/>
              </a:rPr>
              <a:t>Perception questions give you insight into how the project/policy sponsor and impacts are being perceived. </a:t>
            </a:r>
            <a:endParaRPr lang="en-US" sz="1400" dirty="0">
              <a:solidFill>
                <a:srgbClr val="FF6600"/>
              </a:solidFill>
              <a:latin typeface="Biome" panose="020B0502040204020203" pitchFamily="34" charset="0"/>
              <a:cs typeface="Biome" panose="020B0502040204020203" pitchFamily="34" charset="0"/>
            </a:endParaRPr>
          </a:p>
        </p:txBody>
      </p:sp>
      <p:pic>
        <p:nvPicPr>
          <p:cNvPr id="7" name="Graphic 6" descr="Thought">
            <a:extLst>
              <a:ext uri="{FF2B5EF4-FFF2-40B4-BE49-F238E27FC236}">
                <a16:creationId xmlns:a16="http://schemas.microsoft.com/office/drawing/2014/main" id="{763BBFE9-9F8E-4617-8A96-2CAE221244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753646" y="1776423"/>
            <a:ext cx="1242304" cy="1242304"/>
          </a:xfrm>
          <a:prstGeom prst="rect">
            <a:avLst/>
          </a:prstGeom>
        </p:spPr>
      </p:pic>
    </p:spTree>
    <p:extLst>
      <p:ext uri="{BB962C8B-B14F-4D97-AF65-F5344CB8AC3E}">
        <p14:creationId xmlns:p14="http://schemas.microsoft.com/office/powerpoint/2010/main" val="2247627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457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Social/Lifestyle Concerns Questions</a:t>
            </a:r>
          </a:p>
          <a:p>
            <a:pPr lvl="0"/>
            <a:endParaRPr lang="en-US" sz="2400" dirty="0">
              <a:solidFill>
                <a:schemeClr val="tx1"/>
              </a:solidFill>
            </a:endParaRPr>
          </a:p>
          <a:p>
            <a:pPr lvl="0"/>
            <a:r>
              <a:rPr lang="en-US" sz="2400" dirty="0">
                <a:solidFill>
                  <a:schemeClr val="tx1"/>
                </a:solidFill>
              </a:rPr>
              <a:t>What do you value most about your community?</a:t>
            </a:r>
          </a:p>
          <a:p>
            <a:pPr lvl="0"/>
            <a:endParaRPr lang="en-US" sz="2400" dirty="0">
              <a:solidFill>
                <a:schemeClr val="tx1"/>
              </a:solidFill>
            </a:endParaRPr>
          </a:p>
          <a:p>
            <a:pPr lvl="0"/>
            <a:r>
              <a:rPr lang="en-US" sz="2400" dirty="0">
                <a:solidFill>
                  <a:schemeClr val="tx1"/>
                </a:solidFill>
              </a:rPr>
              <a:t>How is the relationship between community residents and the local government?</a:t>
            </a:r>
          </a:p>
          <a:p>
            <a:pPr lvl="0"/>
            <a:endParaRPr lang="en-US" sz="2400" dirty="0">
              <a:solidFill>
                <a:schemeClr val="tx1"/>
              </a:solidFill>
            </a:endParaRPr>
          </a:p>
          <a:p>
            <a:pPr lvl="0"/>
            <a:r>
              <a:rPr lang="en-US" sz="2400" dirty="0">
                <a:solidFill>
                  <a:schemeClr val="tx1"/>
                </a:solidFill>
              </a:rPr>
              <a:t>How worried are you about employment opportunities in your community? (Use a Likert scale)</a:t>
            </a:r>
          </a:p>
          <a:p>
            <a:pPr lvl="0"/>
            <a:endParaRPr lang="en-US" sz="2400" dirty="0">
              <a:solidFill>
                <a:schemeClr val="tx1"/>
              </a:solidFill>
            </a:endParaRPr>
          </a:p>
          <a:p>
            <a:pPr lvl="0"/>
            <a:r>
              <a:rPr lang="en-US" sz="2400" dirty="0">
                <a:solidFill>
                  <a:schemeClr val="tx1"/>
                </a:solidFill>
              </a:rPr>
              <a:t>Is there adequate healthcare availability in your community?</a:t>
            </a:r>
          </a:p>
          <a:p>
            <a:pPr lvl="0"/>
            <a:endParaRPr lang="en-US" sz="2400" dirty="0">
              <a:solidFill>
                <a:schemeClr val="tx1"/>
              </a:solidFill>
            </a:endParaRPr>
          </a:p>
          <a:p>
            <a:pPr lvl="0"/>
            <a:r>
              <a:rPr lang="en-US" sz="2400" dirty="0">
                <a:solidFill>
                  <a:schemeClr val="tx1"/>
                </a:solidFill>
              </a:rPr>
              <a:t>Have there been any environmentally-related illnesses in the area that you know of?</a:t>
            </a:r>
          </a:p>
          <a:p>
            <a:pPr lvl="0"/>
            <a:endParaRPr lang="en-US" sz="2400" dirty="0">
              <a:solidFill>
                <a:schemeClr val="tx1"/>
              </a:solidFill>
            </a:endParaRPr>
          </a:p>
          <a:p>
            <a:pPr lvl="0"/>
            <a:r>
              <a:rPr lang="en-US" sz="2400" dirty="0">
                <a:solidFill>
                  <a:schemeClr val="tx1"/>
                </a:solidFill>
              </a:rPr>
              <a:t>Would you describe your community as “inclusive?” Why or why not?</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2308324"/>
          </a:xfrm>
          <a:prstGeom prst="rect">
            <a:avLst/>
          </a:prstGeom>
          <a:noFill/>
        </p:spPr>
        <p:txBody>
          <a:bodyPr wrap="square" rtlCol="0">
            <a:spAutoFit/>
          </a:bodyPr>
          <a:lstStyle/>
          <a:p>
            <a:r>
              <a:rPr lang="en-US" sz="1600" dirty="0">
                <a:solidFill>
                  <a:srgbClr val="FF6600"/>
                </a:solidFill>
                <a:latin typeface="Biome" panose="020B0502040204020203" pitchFamily="34" charset="0"/>
                <a:cs typeface="Biome" panose="020B0502040204020203" pitchFamily="34" charset="0"/>
              </a:rPr>
              <a:t>Social/lifestyle concerns questions help you understand which issues are considered the most or least important to a community.</a:t>
            </a:r>
            <a:endParaRPr lang="en-US" sz="1400" dirty="0">
              <a:solidFill>
                <a:srgbClr val="FF6600"/>
              </a:solidFill>
              <a:latin typeface="Biome" panose="020B0502040204020203" pitchFamily="34" charset="0"/>
              <a:cs typeface="Biome" panose="020B0502040204020203" pitchFamily="34" charset="0"/>
            </a:endParaRPr>
          </a:p>
        </p:txBody>
      </p:sp>
      <p:pic>
        <p:nvPicPr>
          <p:cNvPr id="7" name="Graphic 6" descr="Hill scene">
            <a:extLst>
              <a:ext uri="{FF2B5EF4-FFF2-40B4-BE49-F238E27FC236}">
                <a16:creationId xmlns:a16="http://schemas.microsoft.com/office/drawing/2014/main" id="{763BBFE9-9F8E-4617-8A96-2CAE221244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48926" y="1776423"/>
            <a:ext cx="1242304" cy="1242304"/>
          </a:xfrm>
          <a:prstGeom prst="rect">
            <a:avLst/>
          </a:prstGeom>
        </p:spPr>
      </p:pic>
    </p:spTree>
    <p:extLst>
      <p:ext uri="{BB962C8B-B14F-4D97-AF65-F5344CB8AC3E}">
        <p14:creationId xmlns:p14="http://schemas.microsoft.com/office/powerpoint/2010/main" val="3572950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TotalTime>
  <Words>1000</Words>
  <Application>Microsoft Macintosh PowerPoint</Application>
  <PresentationFormat>Widescreen</PresentationFormat>
  <Paragraphs>135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Algerian</vt:lpstr>
      <vt:lpstr>Arial</vt:lpstr>
      <vt:lpstr>Biome</vt:lpstr>
      <vt:lpstr>Calibri</vt:lpstr>
      <vt:lpstr>Calibri Light</vt:lpstr>
      <vt:lpstr>Castellar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Francesca Crolley</dc:creator>
  <cp:lastModifiedBy>Tea B</cp:lastModifiedBy>
  <cp:revision>6</cp:revision>
  <dcterms:created xsi:type="dcterms:W3CDTF">2020-06-29T22:04:37Z</dcterms:created>
  <dcterms:modified xsi:type="dcterms:W3CDTF">2020-11-23T18:15:16Z</dcterms:modified>
</cp:coreProperties>
</file>