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6" r:id="rId3"/>
    <p:sldId id="392" r:id="rId4"/>
    <p:sldId id="394" r:id="rId5"/>
    <p:sldId id="399" r:id="rId6"/>
    <p:sldId id="400" r:id="rId7"/>
    <p:sldId id="401" r:id="rId8"/>
    <p:sldId id="402" r:id="rId9"/>
    <p:sldId id="403" r:id="rId10"/>
    <p:sldId id="404" r:id="rId11"/>
    <p:sldId id="405" r:id="rId12"/>
    <p:sldId id="406" r:id="rId13"/>
    <p:sldId id="407"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F5703"/>
    <a:srgbClr val="EAAF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85DC7-6C44-4BE5-9C87-73286C7991D5}" v="80" dt="2020-11-24T22:32:11.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779B-D289-4166-9176-50B6D4C27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CD7BB-2BFF-4FA6-BEAB-558291866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9F9B6-1262-49E2-885B-60418E51734B}"/>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5" name="Footer Placeholder 4">
            <a:extLst>
              <a:ext uri="{FF2B5EF4-FFF2-40B4-BE49-F238E27FC236}">
                <a16:creationId xmlns:a16="http://schemas.microsoft.com/office/drawing/2014/main" id="{7C427F4F-C145-4FD1-8386-A612EB5EA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532CB1-F18B-44A7-9489-F488D946AB10}"/>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9690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CE44-CCDA-4D43-97FD-9A75419028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3A166-E7B1-4771-AAC0-82975DD2B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4BCC9-7A4B-45F4-8C8B-136A8481452B}"/>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5" name="Footer Placeholder 4">
            <a:extLst>
              <a:ext uri="{FF2B5EF4-FFF2-40B4-BE49-F238E27FC236}">
                <a16:creationId xmlns:a16="http://schemas.microsoft.com/office/drawing/2014/main" id="{B273FE64-8267-43D6-B84C-BE4D8473B9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D5C2F-AB52-42C9-8A9B-DEF196171672}"/>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26672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A1658-F78C-4372-BB8E-7EB5DB165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56626-85B2-41AB-AAF5-EC6208424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ABCA0-C3AC-4D05-845C-51C24CF7C2CC}"/>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5" name="Footer Placeholder 4">
            <a:extLst>
              <a:ext uri="{FF2B5EF4-FFF2-40B4-BE49-F238E27FC236}">
                <a16:creationId xmlns:a16="http://schemas.microsoft.com/office/drawing/2014/main" id="{C624F03E-CFDC-4F95-A32D-9A25273E5C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CC40C0-45B7-4F99-80B2-4F5EA0A5872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8863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0E9C-CBDE-499F-A15D-AF5FD8F13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F005C-0C8C-4B55-A0EB-F115CD502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5C4A0-5F35-490E-B997-459081122D3C}"/>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5" name="Footer Placeholder 4">
            <a:extLst>
              <a:ext uri="{FF2B5EF4-FFF2-40B4-BE49-F238E27FC236}">
                <a16:creationId xmlns:a16="http://schemas.microsoft.com/office/drawing/2014/main" id="{C7FE9E9C-99A5-4746-86C6-47B6ED560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099045-C7AA-4C65-A4D0-9E46EB5EECF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238351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25F4-F555-42A8-A367-7A9F3EC4D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0146C9-1D5C-4605-8691-40802F674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432B2-D404-420C-B609-145252D24F31}"/>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5" name="Footer Placeholder 4">
            <a:extLst>
              <a:ext uri="{FF2B5EF4-FFF2-40B4-BE49-F238E27FC236}">
                <a16:creationId xmlns:a16="http://schemas.microsoft.com/office/drawing/2014/main" id="{9BB928B2-BE2F-44FA-BF90-C025E3B1AA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533F3-43B8-4F26-9C18-03B7435FA278}"/>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9798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D5BF-1454-4DB5-A1AB-D1A58F238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1DCD-2ECE-45EF-8330-31CF8B9BF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C42E43-F4CA-44B4-A328-7B52907C4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D0882-44EB-46BF-BB8E-391EBA47EACA}"/>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6" name="Footer Placeholder 5">
            <a:extLst>
              <a:ext uri="{FF2B5EF4-FFF2-40B4-BE49-F238E27FC236}">
                <a16:creationId xmlns:a16="http://schemas.microsoft.com/office/drawing/2014/main" id="{F26A10A2-3CE4-447D-AE01-7DBCCD8169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663111-1A39-4FC5-8CB9-840F7CFE2F78}"/>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06786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FCEE-6773-4897-B10F-11D76DC4B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3C820-D00A-47C4-990D-DE1FCDA0B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4D19E-FB94-45FC-B105-53C01A2FA0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D5740-393C-457A-855C-E95D50C94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9ADBA-C736-4EE6-817D-1FCB02C20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467C5-FED1-4A86-A387-2956DC4477BC}"/>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8" name="Footer Placeholder 7">
            <a:extLst>
              <a:ext uri="{FF2B5EF4-FFF2-40B4-BE49-F238E27FC236}">
                <a16:creationId xmlns:a16="http://schemas.microsoft.com/office/drawing/2014/main" id="{4FD2678D-69B9-4254-A601-C843571D39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00F694-AF9D-4A13-97DA-3CFAC51D406E}"/>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250430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2D7F-A28E-4B87-89F8-AEC66CCBEA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4BC65-6ECB-493A-87A7-06004AE59622}"/>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4" name="Footer Placeholder 3">
            <a:extLst>
              <a:ext uri="{FF2B5EF4-FFF2-40B4-BE49-F238E27FC236}">
                <a16:creationId xmlns:a16="http://schemas.microsoft.com/office/drawing/2014/main" id="{E4755BE0-3D4C-47E0-A653-EC12A08463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59863-D494-4A7F-81A9-9F50BA5D73B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90077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10E3D-2048-40B5-8712-E2CDFCAADA9F}"/>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3" name="Footer Placeholder 2">
            <a:extLst>
              <a:ext uri="{FF2B5EF4-FFF2-40B4-BE49-F238E27FC236}">
                <a16:creationId xmlns:a16="http://schemas.microsoft.com/office/drawing/2014/main" id="{DB76AFA6-4941-41FD-AFE2-11CA909119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076805-09D2-4843-8765-EB0FC206DB3B}"/>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52825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5AC9-012E-4CB6-B048-7C493821B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A778E-C020-4FA0-BFE9-3A0BEDB83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A3C36-651D-46F5-968C-45AAF43DD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23C3-1202-4BE4-A6BF-C727B5A885F4}"/>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6" name="Footer Placeholder 5">
            <a:extLst>
              <a:ext uri="{FF2B5EF4-FFF2-40B4-BE49-F238E27FC236}">
                <a16:creationId xmlns:a16="http://schemas.microsoft.com/office/drawing/2014/main" id="{ED135C91-336E-47F4-929A-FDEEBBECCC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7E1966-E303-4590-8121-A1861CDAAB4A}"/>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013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42F2-3873-4E6C-BA40-6F0059501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FAC2C5-97B1-4BCA-99F2-439677799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3E50C36-978E-4CB3-B014-BBF0CA8D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1EF05-40A5-43F3-9639-9A5FB96126E7}"/>
              </a:ext>
            </a:extLst>
          </p:cNvPr>
          <p:cNvSpPr>
            <a:spLocks noGrp="1"/>
          </p:cNvSpPr>
          <p:nvPr>
            <p:ph type="dt" sz="half" idx="10"/>
          </p:nvPr>
        </p:nvSpPr>
        <p:spPr/>
        <p:txBody>
          <a:bodyPr/>
          <a:lstStyle/>
          <a:p>
            <a:fld id="{0F0B482D-CC4A-4012-BAB3-8C726D777B00}" type="datetimeFigureOut">
              <a:rPr lang="en-US" smtClean="0"/>
              <a:t>7/12/21</a:t>
            </a:fld>
            <a:endParaRPr lang="en-US" dirty="0"/>
          </a:p>
        </p:txBody>
      </p:sp>
      <p:sp>
        <p:nvSpPr>
          <p:cNvPr id="6" name="Footer Placeholder 5">
            <a:extLst>
              <a:ext uri="{FF2B5EF4-FFF2-40B4-BE49-F238E27FC236}">
                <a16:creationId xmlns:a16="http://schemas.microsoft.com/office/drawing/2014/main" id="{F25FCDCE-114C-4E19-8F94-5F6E02C240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9B7C2E-D280-4508-894C-E94E16E077AB}"/>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411717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97BBA-344B-4C37-958F-91066AF15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AC83D-627B-4989-9346-B0C34CC47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A6D69-6A8F-4FEE-94E3-3A72F58A6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482D-CC4A-4012-BAB3-8C726D777B00}" type="datetimeFigureOut">
              <a:rPr lang="en-US" smtClean="0"/>
              <a:t>7/12/21</a:t>
            </a:fld>
            <a:endParaRPr lang="en-US" dirty="0"/>
          </a:p>
        </p:txBody>
      </p:sp>
      <p:sp>
        <p:nvSpPr>
          <p:cNvPr id="5" name="Footer Placeholder 4">
            <a:extLst>
              <a:ext uri="{FF2B5EF4-FFF2-40B4-BE49-F238E27FC236}">
                <a16:creationId xmlns:a16="http://schemas.microsoft.com/office/drawing/2014/main" id="{0AE0B3A5-D76D-4C02-B09A-70937185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3FDB08-C9E2-4763-B9E8-A8A94E91E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2D33-39C2-4739-B795-34BDDE5BCEAC}" type="slidenum">
              <a:rPr lang="en-US" smtClean="0"/>
              <a:t>‹#›</a:t>
            </a:fld>
            <a:endParaRPr lang="en-US" dirty="0"/>
          </a:p>
        </p:txBody>
      </p:sp>
    </p:spTree>
    <p:extLst>
      <p:ext uri="{BB962C8B-B14F-4D97-AF65-F5344CB8AC3E}">
        <p14:creationId xmlns:p14="http://schemas.microsoft.com/office/powerpoint/2010/main" val="170795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ww.airiodion.com/contact-us/" TargetMode="Externa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onference room table">
            <a:extLst>
              <a:ext uri="{FF2B5EF4-FFF2-40B4-BE49-F238E27FC236}">
                <a16:creationId xmlns:a16="http://schemas.microsoft.com/office/drawing/2014/main" id="{19AA5990-3F0D-40C8-B7E3-E186652E6D70}"/>
              </a:ext>
            </a:extLst>
          </p:cNvPr>
          <p:cNvPicPr>
            <a:picLocks noChangeAspect="1"/>
          </p:cNvPicPr>
          <p:nvPr/>
        </p:nvPicPr>
        <p:blipFill>
          <a:blip r:embed="rId2">
            <a:extLst>
              <a:ext uri="{28A0092B-C50C-407E-A947-70E740481C1C}">
                <a14:useLocalDpi xmlns:a14="http://schemas.microsoft.com/office/drawing/2010/main" val="0"/>
              </a:ext>
            </a:extLst>
          </a:blip>
          <a:srcRect t="16822" b="16822"/>
          <a:stretch/>
        </p:blipFill>
        <p:spPr>
          <a:xfrm>
            <a:off x="605195" y="-1"/>
            <a:ext cx="11585281" cy="6857999"/>
          </a:xfrm>
          <a:prstGeom prst="rect">
            <a:avLst/>
          </a:prstGeom>
        </p:spPr>
      </p:pic>
      <p:sp>
        <p:nvSpPr>
          <p:cNvPr id="21" name="Rectangle 2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EB51395D-BEB5-4373-B082-A03A05F67FD6}"/>
              </a:ext>
            </a:extLst>
          </p:cNvPr>
          <p:cNvSpPr txBox="1">
            <a:spLocks/>
          </p:cNvSpPr>
          <p:nvPr/>
        </p:nvSpPr>
        <p:spPr>
          <a:xfrm>
            <a:off x="1036683" y="342763"/>
            <a:ext cx="4443979" cy="2466696"/>
          </a:xfrm>
          <a:prstGeom prst="rect">
            <a:avLst/>
          </a:prstGeom>
        </p:spPr>
        <p:txBody>
          <a:bodyPr vert="horz" lIns="91440" tIns="45720" rIns="91440" bIns="45720" rtlCol="0" anchor="b"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dirty="0">
                <a:solidFill>
                  <a:schemeClr val="bg1"/>
                </a:solidFill>
                <a:latin typeface="+mn-lt"/>
              </a:rPr>
              <a:t>Organizational</a:t>
            </a:r>
          </a:p>
          <a:p>
            <a:pPr>
              <a:spcAft>
                <a:spcPts val="600"/>
              </a:spcAft>
            </a:pPr>
            <a:r>
              <a:rPr lang="en-US" sz="5200" b="1" dirty="0">
                <a:solidFill>
                  <a:schemeClr val="bg1"/>
                </a:solidFill>
                <a:latin typeface="+mn-lt"/>
              </a:rPr>
              <a:t>Culture Assessment Questionnaire</a:t>
            </a:r>
          </a:p>
        </p:txBody>
      </p:sp>
      <p:sp>
        <p:nvSpPr>
          <p:cNvPr id="23" name="Rectangle 2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6"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D0ED8D6-21CA-4CD6-BEB8-BD1089A7BE9D}"/>
              </a:ext>
            </a:extLst>
          </p:cNvPr>
          <p:cNvGrpSpPr/>
          <p:nvPr/>
        </p:nvGrpSpPr>
        <p:grpSpPr>
          <a:xfrm>
            <a:off x="2090592" y="5766130"/>
            <a:ext cx="1923109" cy="1020849"/>
            <a:chOff x="-127159" y="-67983"/>
            <a:chExt cx="1826425" cy="1021081"/>
          </a:xfrm>
        </p:grpSpPr>
        <p:sp>
          <p:nvSpPr>
            <p:cNvPr id="6" name="Speech Bubble: Rectangle 5">
              <a:extLst>
                <a:ext uri="{FF2B5EF4-FFF2-40B4-BE49-F238E27FC236}">
                  <a16:creationId xmlns:a16="http://schemas.microsoft.com/office/drawing/2014/main" id="{2E68DDBE-C94F-4D2B-9F04-8A1801385B66}"/>
                </a:ext>
              </a:extLst>
            </p:cNvPr>
            <p:cNvSpPr/>
            <p:nvPr/>
          </p:nvSpPr>
          <p:spPr>
            <a:xfrm>
              <a:off x="-127159" y="-67983"/>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5400" dirty="0">
                  <a:solidFill>
                    <a:schemeClr val="bg1"/>
                  </a:solidFill>
                  <a:latin typeface="Algerian" panose="04020705040A02060702" pitchFamily="82" charset="0"/>
                </a:rPr>
                <a:t>AGS</a:t>
              </a:r>
            </a:p>
          </p:txBody>
        </p:sp>
        <p:grpSp>
          <p:nvGrpSpPr>
            <p:cNvPr id="7" name="Group 6">
              <a:extLst>
                <a:ext uri="{FF2B5EF4-FFF2-40B4-BE49-F238E27FC236}">
                  <a16:creationId xmlns:a16="http://schemas.microsoft.com/office/drawing/2014/main" id="{32A6AE32-044F-4E44-8067-413933AEBBE5}"/>
                </a:ext>
              </a:extLst>
            </p:cNvPr>
            <p:cNvGrpSpPr/>
            <p:nvPr/>
          </p:nvGrpSpPr>
          <p:grpSpPr>
            <a:xfrm>
              <a:off x="1323041" y="213362"/>
              <a:ext cx="376225" cy="472439"/>
              <a:chOff x="1323035" y="213362"/>
              <a:chExt cx="345119" cy="638865"/>
            </a:xfrm>
          </p:grpSpPr>
          <p:sp>
            <p:nvSpPr>
              <p:cNvPr id="8" name="Oval 7">
                <a:extLst>
                  <a:ext uri="{FF2B5EF4-FFF2-40B4-BE49-F238E27FC236}">
                    <a16:creationId xmlns:a16="http://schemas.microsoft.com/office/drawing/2014/main" id="{E5678B56-B268-4955-A3C9-EACDF930AA6D}"/>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9" name="Oval 8">
                <a:extLst>
                  <a:ext uri="{FF2B5EF4-FFF2-40B4-BE49-F238E27FC236}">
                    <a16:creationId xmlns:a16="http://schemas.microsoft.com/office/drawing/2014/main" id="{4ABAC502-2E2C-4DB7-AB69-040FEB585186}"/>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10" name="Oval 9">
                <a:extLst>
                  <a:ext uri="{FF2B5EF4-FFF2-40B4-BE49-F238E27FC236}">
                    <a16:creationId xmlns:a16="http://schemas.microsoft.com/office/drawing/2014/main" id="{8A95A7D4-F496-41F6-8AC8-9BFCD2D3B908}"/>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11" name="Oval 10">
                <a:extLst>
                  <a:ext uri="{FF2B5EF4-FFF2-40B4-BE49-F238E27FC236}">
                    <a16:creationId xmlns:a16="http://schemas.microsoft.com/office/drawing/2014/main" id="{987AEF73-DEAB-4983-87D9-BE83D6EB2DB0}"/>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
        <p:nvSpPr>
          <p:cNvPr id="2" name="Rectangle 1">
            <a:extLst>
              <a:ext uri="{FF2B5EF4-FFF2-40B4-BE49-F238E27FC236}">
                <a16:creationId xmlns:a16="http://schemas.microsoft.com/office/drawing/2014/main" id="{A07314E5-C69C-4277-8544-84769AE4B741}"/>
              </a:ext>
            </a:extLst>
          </p:cNvPr>
          <p:cNvSpPr/>
          <p:nvPr/>
        </p:nvSpPr>
        <p:spPr>
          <a:xfrm>
            <a:off x="-3302" y="0"/>
            <a:ext cx="606972" cy="32339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05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732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Place an “X” beneath the picture that best reflects your work environment. </a:t>
            </a:r>
            <a:r>
              <a:rPr lang="en-US" sz="2000" dirty="0">
                <a:solidFill>
                  <a:schemeClr val="tx1"/>
                </a:solidFill>
              </a:rPr>
              <a:t>In some cases, neither photo may exactly match your environment, but pick the one that is the closest.</a:t>
            </a:r>
          </a:p>
        </p:txBody>
      </p:sp>
      <p:pic>
        <p:nvPicPr>
          <p:cNvPr id="9" name="Graphic 8" descr="Stop">
            <a:extLst>
              <a:ext uri="{FF2B5EF4-FFF2-40B4-BE49-F238E27FC236}">
                <a16:creationId xmlns:a16="http://schemas.microsoft.com/office/drawing/2014/main" id="{BDAF5792-5B68-4E18-B84D-1088F56309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9699" y="5588304"/>
            <a:ext cx="781189" cy="670954"/>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0468DD12-E8B1-4D23-A563-41B6A40602D7}"/>
              </a:ext>
            </a:extLst>
          </p:cNvPr>
          <p:cNvPicPr>
            <a:picLocks noChangeAspect="1"/>
          </p:cNvPicPr>
          <p:nvPr/>
        </p:nvPicPr>
        <p:blipFill rotWithShape="1">
          <a:blip r:embed="rId5">
            <a:extLst>
              <a:ext uri="{28A0092B-C50C-407E-A947-70E740481C1C}">
                <a14:useLocalDpi xmlns:a14="http://schemas.microsoft.com/office/drawing/2010/main" val="0"/>
              </a:ext>
            </a:extLst>
          </a:blip>
          <a:srcRect l="5081"/>
          <a:stretch/>
        </p:blipFill>
        <p:spPr>
          <a:xfrm>
            <a:off x="1459686" y="2387904"/>
            <a:ext cx="4541215" cy="3200400"/>
          </a:xfrm>
          <a:prstGeom prst="rect">
            <a:avLst/>
          </a:prstGeom>
        </p:spPr>
      </p:pic>
      <p:pic>
        <p:nvPicPr>
          <p:cNvPr id="11" name="Picture 10" descr="A group of people in a room&#10;&#10;Description automatically generated">
            <a:extLst>
              <a:ext uri="{FF2B5EF4-FFF2-40B4-BE49-F238E27FC236}">
                <a16:creationId xmlns:a16="http://schemas.microsoft.com/office/drawing/2014/main" id="{35292751-2FCA-47AD-AD44-8F26E2EA8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553" y="2387904"/>
            <a:ext cx="4534449" cy="3200400"/>
          </a:xfrm>
          <a:prstGeom prst="rect">
            <a:avLst/>
          </a:prstGeom>
        </p:spPr>
      </p:pic>
      <p:pic>
        <p:nvPicPr>
          <p:cNvPr id="14" name="Graphic 13" descr="Stop">
            <a:extLst>
              <a:ext uri="{FF2B5EF4-FFF2-40B4-BE49-F238E27FC236}">
                <a16:creationId xmlns:a16="http://schemas.microsoft.com/office/drawing/2014/main" id="{CBD74D8D-C7E7-4386-A667-6D8EBC4189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0566" y="5597022"/>
            <a:ext cx="781189" cy="670954"/>
          </a:xfrm>
          <a:prstGeom prst="rect">
            <a:avLst/>
          </a:prstGeom>
        </p:spPr>
      </p:pic>
      <p:sp>
        <p:nvSpPr>
          <p:cNvPr id="15" name="TextBox 14">
            <a:extLst>
              <a:ext uri="{FF2B5EF4-FFF2-40B4-BE49-F238E27FC236}">
                <a16:creationId xmlns:a16="http://schemas.microsoft.com/office/drawing/2014/main" id="{6E5B326B-A0CE-4D83-8A72-E937A895879E}"/>
              </a:ext>
            </a:extLst>
          </p:cNvPr>
          <p:cNvSpPr txBox="1"/>
          <p:nvPr/>
        </p:nvSpPr>
        <p:spPr>
          <a:xfrm>
            <a:off x="970033" y="1835555"/>
            <a:ext cx="914400" cy="461665"/>
          </a:xfrm>
          <a:prstGeom prst="rect">
            <a:avLst/>
          </a:prstGeom>
          <a:noFill/>
        </p:spPr>
        <p:txBody>
          <a:bodyPr wrap="square" rtlCol="0">
            <a:spAutoFit/>
          </a:bodyPr>
          <a:lstStyle/>
          <a:p>
            <a:r>
              <a:rPr lang="en-US" sz="2400" b="1" dirty="0">
                <a:solidFill>
                  <a:schemeClr val="tx1"/>
                </a:solidFill>
              </a:rPr>
              <a:t>20)</a:t>
            </a:r>
            <a:endParaRPr lang="en-US" sz="2400" dirty="0"/>
          </a:p>
        </p:txBody>
      </p:sp>
      <p:sp>
        <p:nvSpPr>
          <p:cNvPr id="16" name="TextBox 15">
            <a:extLst>
              <a:ext uri="{FF2B5EF4-FFF2-40B4-BE49-F238E27FC236}">
                <a16:creationId xmlns:a16="http://schemas.microsoft.com/office/drawing/2014/main" id="{F6CBF2B8-1522-402D-8B84-39D6F6D10A87}"/>
              </a:ext>
            </a:extLst>
          </p:cNvPr>
          <p:cNvSpPr txBox="1"/>
          <p:nvPr/>
        </p:nvSpPr>
        <p:spPr>
          <a:xfrm>
            <a:off x="3564716" y="1926239"/>
            <a:ext cx="331153" cy="461665"/>
          </a:xfrm>
          <a:prstGeom prst="rect">
            <a:avLst/>
          </a:prstGeom>
          <a:noFill/>
        </p:spPr>
        <p:txBody>
          <a:bodyPr wrap="square" rtlCol="0">
            <a:spAutoFit/>
          </a:bodyPr>
          <a:lstStyle/>
          <a:p>
            <a:r>
              <a:rPr lang="en-US" sz="2400" b="1" dirty="0">
                <a:solidFill>
                  <a:schemeClr val="tx1"/>
                </a:solidFill>
              </a:rPr>
              <a:t>A</a:t>
            </a:r>
            <a:endParaRPr lang="en-US" sz="2400" dirty="0"/>
          </a:p>
        </p:txBody>
      </p:sp>
      <p:sp>
        <p:nvSpPr>
          <p:cNvPr id="17" name="TextBox 16">
            <a:extLst>
              <a:ext uri="{FF2B5EF4-FFF2-40B4-BE49-F238E27FC236}">
                <a16:creationId xmlns:a16="http://schemas.microsoft.com/office/drawing/2014/main" id="{592F4708-859C-4DF9-95CC-BDF004DED514}"/>
              </a:ext>
            </a:extLst>
          </p:cNvPr>
          <p:cNvSpPr txBox="1"/>
          <p:nvPr/>
        </p:nvSpPr>
        <p:spPr>
          <a:xfrm>
            <a:off x="8602973" y="1926239"/>
            <a:ext cx="309608" cy="461665"/>
          </a:xfrm>
          <a:prstGeom prst="rect">
            <a:avLst/>
          </a:prstGeom>
          <a:noFill/>
        </p:spPr>
        <p:txBody>
          <a:bodyPr wrap="square" rtlCol="0">
            <a:spAutoFit/>
          </a:bodyPr>
          <a:lstStyle/>
          <a:p>
            <a:r>
              <a:rPr lang="en-US" sz="2400" b="1" dirty="0">
                <a:solidFill>
                  <a:schemeClr val="tx1"/>
                </a:solidFill>
              </a:rPr>
              <a:t>B</a:t>
            </a:r>
            <a:endParaRPr lang="en-US" sz="2400" dirty="0"/>
          </a:p>
        </p:txBody>
      </p:sp>
    </p:spTree>
    <p:extLst>
      <p:ext uri="{BB962C8B-B14F-4D97-AF65-F5344CB8AC3E}">
        <p14:creationId xmlns:p14="http://schemas.microsoft.com/office/powerpoint/2010/main" val="14873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looking at a computer&#10;&#10;Description automatically generated">
            <a:extLst>
              <a:ext uri="{FF2B5EF4-FFF2-40B4-BE49-F238E27FC236}">
                <a16:creationId xmlns:a16="http://schemas.microsoft.com/office/drawing/2014/main" id="{FCFC401A-6C0D-4E40-9B3D-8F0C56792142}"/>
              </a:ext>
            </a:extLst>
          </p:cNvPr>
          <p:cNvPicPr>
            <a:picLocks noChangeAspect="1"/>
          </p:cNvPicPr>
          <p:nvPr/>
        </p:nvPicPr>
        <p:blipFill rotWithShape="1">
          <a:blip r:embed="rId2">
            <a:extLst>
              <a:ext uri="{28A0092B-C50C-407E-A947-70E740481C1C}">
                <a14:useLocalDpi xmlns:a14="http://schemas.microsoft.com/office/drawing/2010/main" val="0"/>
              </a:ext>
            </a:extLst>
          </a:blip>
          <a:srcRect l="6504"/>
          <a:stretch/>
        </p:blipFill>
        <p:spPr>
          <a:xfrm>
            <a:off x="6490551" y="2387904"/>
            <a:ext cx="4534451" cy="3200400"/>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3C86EF70-03ED-458F-8F27-4BFC93580CD1}"/>
              </a:ext>
            </a:extLst>
          </p:cNvPr>
          <p:cNvPicPr>
            <a:picLocks noChangeAspect="1"/>
          </p:cNvPicPr>
          <p:nvPr/>
        </p:nvPicPr>
        <p:blipFill rotWithShape="1">
          <a:blip r:embed="rId3">
            <a:extLst>
              <a:ext uri="{28A0092B-C50C-407E-A947-70E740481C1C}">
                <a14:useLocalDpi xmlns:a14="http://schemas.microsoft.com/office/drawing/2010/main" val="0"/>
              </a:ext>
            </a:extLst>
          </a:blip>
          <a:srcRect l="6057"/>
          <a:stretch/>
        </p:blipFill>
        <p:spPr>
          <a:xfrm>
            <a:off x="1463068" y="2387904"/>
            <a:ext cx="4534450" cy="32004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4">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732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Place an “X” beneath the picture that best reflects your work environment. </a:t>
            </a:r>
            <a:r>
              <a:rPr lang="en-US" sz="2000" dirty="0">
                <a:solidFill>
                  <a:schemeClr val="tx1"/>
                </a:solidFill>
              </a:rPr>
              <a:t>In some cases, neither photo may exactly match your environment, but pick the one that is the closest.</a:t>
            </a:r>
          </a:p>
        </p:txBody>
      </p:sp>
      <p:pic>
        <p:nvPicPr>
          <p:cNvPr id="9" name="Graphic 8" descr="Stop">
            <a:extLst>
              <a:ext uri="{FF2B5EF4-FFF2-40B4-BE49-F238E27FC236}">
                <a16:creationId xmlns:a16="http://schemas.microsoft.com/office/drawing/2014/main" id="{BDAF5792-5B68-4E18-B84D-1088F563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9699" y="5588304"/>
            <a:ext cx="781189" cy="670954"/>
          </a:xfrm>
          <a:prstGeom prst="rect">
            <a:avLst/>
          </a:prstGeom>
        </p:spPr>
      </p:pic>
      <p:pic>
        <p:nvPicPr>
          <p:cNvPr id="14" name="Graphic 13" descr="Stop">
            <a:extLst>
              <a:ext uri="{FF2B5EF4-FFF2-40B4-BE49-F238E27FC236}">
                <a16:creationId xmlns:a16="http://schemas.microsoft.com/office/drawing/2014/main" id="{CBD74D8D-C7E7-4386-A667-6D8EBC4189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566" y="5597022"/>
            <a:ext cx="781189" cy="670954"/>
          </a:xfrm>
          <a:prstGeom prst="rect">
            <a:avLst/>
          </a:prstGeom>
        </p:spPr>
      </p:pic>
      <p:sp>
        <p:nvSpPr>
          <p:cNvPr id="12" name="TextBox 11">
            <a:extLst>
              <a:ext uri="{FF2B5EF4-FFF2-40B4-BE49-F238E27FC236}">
                <a16:creationId xmlns:a16="http://schemas.microsoft.com/office/drawing/2014/main" id="{D9A0655E-CEF9-40BB-A7A4-D863A271EC03}"/>
              </a:ext>
            </a:extLst>
          </p:cNvPr>
          <p:cNvSpPr txBox="1"/>
          <p:nvPr/>
        </p:nvSpPr>
        <p:spPr>
          <a:xfrm>
            <a:off x="970033" y="1835555"/>
            <a:ext cx="914400" cy="461665"/>
          </a:xfrm>
          <a:prstGeom prst="rect">
            <a:avLst/>
          </a:prstGeom>
          <a:noFill/>
        </p:spPr>
        <p:txBody>
          <a:bodyPr wrap="square" rtlCol="0">
            <a:spAutoFit/>
          </a:bodyPr>
          <a:lstStyle/>
          <a:p>
            <a:r>
              <a:rPr lang="en-US" sz="2400" b="1" dirty="0">
                <a:solidFill>
                  <a:schemeClr val="tx1"/>
                </a:solidFill>
              </a:rPr>
              <a:t>21)</a:t>
            </a:r>
            <a:endParaRPr lang="en-US" sz="2400" dirty="0"/>
          </a:p>
        </p:txBody>
      </p:sp>
      <p:sp>
        <p:nvSpPr>
          <p:cNvPr id="15" name="TextBox 14">
            <a:extLst>
              <a:ext uri="{FF2B5EF4-FFF2-40B4-BE49-F238E27FC236}">
                <a16:creationId xmlns:a16="http://schemas.microsoft.com/office/drawing/2014/main" id="{EE706D7B-4529-42DE-873E-259DD55F7B3B}"/>
              </a:ext>
            </a:extLst>
          </p:cNvPr>
          <p:cNvSpPr txBox="1"/>
          <p:nvPr/>
        </p:nvSpPr>
        <p:spPr>
          <a:xfrm>
            <a:off x="3564716" y="1926239"/>
            <a:ext cx="331153" cy="461665"/>
          </a:xfrm>
          <a:prstGeom prst="rect">
            <a:avLst/>
          </a:prstGeom>
          <a:noFill/>
        </p:spPr>
        <p:txBody>
          <a:bodyPr wrap="square" rtlCol="0">
            <a:spAutoFit/>
          </a:bodyPr>
          <a:lstStyle/>
          <a:p>
            <a:r>
              <a:rPr lang="en-US" sz="2400" b="1" dirty="0">
                <a:solidFill>
                  <a:schemeClr val="tx1"/>
                </a:solidFill>
              </a:rPr>
              <a:t>A</a:t>
            </a:r>
            <a:endParaRPr lang="en-US" sz="2400" dirty="0"/>
          </a:p>
        </p:txBody>
      </p:sp>
      <p:sp>
        <p:nvSpPr>
          <p:cNvPr id="16" name="TextBox 15">
            <a:extLst>
              <a:ext uri="{FF2B5EF4-FFF2-40B4-BE49-F238E27FC236}">
                <a16:creationId xmlns:a16="http://schemas.microsoft.com/office/drawing/2014/main" id="{596CB7BB-ED72-400F-92CA-83D28FBA93CE}"/>
              </a:ext>
            </a:extLst>
          </p:cNvPr>
          <p:cNvSpPr txBox="1"/>
          <p:nvPr/>
        </p:nvSpPr>
        <p:spPr>
          <a:xfrm>
            <a:off x="8602973" y="1926239"/>
            <a:ext cx="309608" cy="461665"/>
          </a:xfrm>
          <a:prstGeom prst="rect">
            <a:avLst/>
          </a:prstGeom>
          <a:noFill/>
        </p:spPr>
        <p:txBody>
          <a:bodyPr wrap="square" rtlCol="0">
            <a:spAutoFit/>
          </a:bodyPr>
          <a:lstStyle/>
          <a:p>
            <a:r>
              <a:rPr lang="en-US" sz="2400" b="1" dirty="0">
                <a:solidFill>
                  <a:schemeClr val="tx1"/>
                </a:solidFill>
              </a:rPr>
              <a:t>B</a:t>
            </a:r>
            <a:endParaRPr lang="en-US" sz="2400" dirty="0"/>
          </a:p>
        </p:txBody>
      </p:sp>
    </p:spTree>
    <p:extLst>
      <p:ext uri="{BB962C8B-B14F-4D97-AF65-F5344CB8AC3E}">
        <p14:creationId xmlns:p14="http://schemas.microsoft.com/office/powerpoint/2010/main" val="328176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596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Answer True or False to the following Questions. Circle “T” for true and “F” for false.</a:t>
            </a:r>
          </a:p>
          <a:p>
            <a:pPr lvl="0"/>
            <a:endParaRPr lang="en-US" sz="2400" b="1" dirty="0">
              <a:solidFill>
                <a:schemeClr val="tx1"/>
              </a:solidFill>
            </a:endParaRPr>
          </a:p>
          <a:p>
            <a:pPr lvl="0"/>
            <a:r>
              <a:rPr lang="en-US" sz="2400" b="1" dirty="0">
                <a:solidFill>
                  <a:schemeClr val="tx1"/>
                </a:solidFill>
              </a:rPr>
              <a:t>22) Teams have clearly defined goals that relate to the overall mission of the organization.     T     F</a:t>
            </a:r>
          </a:p>
          <a:p>
            <a:pPr lvl="0"/>
            <a:endParaRPr lang="en-US" sz="2400" b="1" dirty="0">
              <a:solidFill>
                <a:schemeClr val="tx1"/>
              </a:solidFill>
            </a:endParaRPr>
          </a:p>
          <a:p>
            <a:pPr lvl="0"/>
            <a:r>
              <a:rPr lang="en-US" sz="2400" b="1" dirty="0">
                <a:solidFill>
                  <a:schemeClr val="tx1"/>
                </a:solidFill>
              </a:rPr>
              <a:t>23) In our department we’re agile and sometimes “play it by ear.”     T     F</a:t>
            </a:r>
          </a:p>
          <a:p>
            <a:pPr lvl="0"/>
            <a:endParaRPr lang="en-US" sz="2400" b="1" dirty="0">
              <a:solidFill>
                <a:schemeClr val="tx1"/>
              </a:solidFill>
            </a:endParaRPr>
          </a:p>
          <a:p>
            <a:pPr lvl="0"/>
            <a:r>
              <a:rPr lang="en-US" sz="2400" b="1" dirty="0">
                <a:solidFill>
                  <a:schemeClr val="tx1"/>
                </a:solidFill>
              </a:rPr>
              <a:t>24) We are often asked to reach goals that are unrealistic.     T     F</a:t>
            </a:r>
          </a:p>
          <a:p>
            <a:pPr lvl="0"/>
            <a:endParaRPr lang="en-US" sz="2400" b="1" dirty="0">
              <a:solidFill>
                <a:schemeClr val="tx1"/>
              </a:solidFill>
            </a:endParaRPr>
          </a:p>
          <a:p>
            <a:pPr lvl="0"/>
            <a:r>
              <a:rPr lang="en-US" sz="2400" b="1" dirty="0">
                <a:solidFill>
                  <a:schemeClr val="tx1"/>
                </a:solidFill>
              </a:rPr>
              <a:t>25) If we are told about a procedure or software change, we can count on it happening according to the set timeline.     T     F</a:t>
            </a:r>
          </a:p>
          <a:p>
            <a:pPr lvl="0"/>
            <a:endParaRPr lang="en-US" sz="2400" b="1" dirty="0">
              <a:solidFill>
                <a:schemeClr val="tx1"/>
              </a:solidFill>
            </a:endParaRPr>
          </a:p>
          <a:p>
            <a:pPr lvl="0"/>
            <a:r>
              <a:rPr lang="en-US" sz="2400" b="1" dirty="0">
                <a:solidFill>
                  <a:schemeClr val="tx1"/>
                </a:solidFill>
              </a:rPr>
              <a:t>26) The software we use changes often, according to what leadership thinks is cool at the moment.     T     F</a:t>
            </a:r>
          </a:p>
          <a:p>
            <a:pPr lvl="0"/>
            <a:endParaRPr lang="en-US" sz="2400" b="1" dirty="0">
              <a:solidFill>
                <a:schemeClr val="tx1"/>
              </a:solidFill>
            </a:endParaRPr>
          </a:p>
          <a:p>
            <a:pPr lvl="0"/>
            <a:r>
              <a:rPr lang="en-US" sz="2400" b="1" dirty="0">
                <a:solidFill>
                  <a:schemeClr val="tx1"/>
                </a:solidFill>
              </a:rPr>
              <a:t>27)  I feel encouraged to contribute ideas that help my organization.     T     F </a:t>
            </a:r>
          </a:p>
        </p:txBody>
      </p:sp>
    </p:spTree>
    <p:extLst>
      <p:ext uri="{BB962C8B-B14F-4D97-AF65-F5344CB8AC3E}">
        <p14:creationId xmlns:p14="http://schemas.microsoft.com/office/powerpoint/2010/main" val="18624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596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Answer True or False to the following Questions. Circle “T” for true and “F” for false.</a:t>
            </a:r>
          </a:p>
          <a:p>
            <a:pPr lvl="0"/>
            <a:endParaRPr lang="en-US" sz="2400" b="1" dirty="0">
              <a:solidFill>
                <a:schemeClr val="tx1"/>
              </a:solidFill>
            </a:endParaRPr>
          </a:p>
          <a:p>
            <a:pPr lvl="0"/>
            <a:r>
              <a:rPr lang="en-US" sz="2400" b="1" dirty="0">
                <a:solidFill>
                  <a:schemeClr val="tx1"/>
                </a:solidFill>
              </a:rPr>
              <a:t>28) I feel like part of a family and our team gets along well for the most part.    T     F</a:t>
            </a:r>
          </a:p>
          <a:p>
            <a:pPr lvl="0"/>
            <a:endParaRPr lang="en-US" sz="2400" b="1" dirty="0">
              <a:solidFill>
                <a:schemeClr val="tx1"/>
              </a:solidFill>
            </a:endParaRPr>
          </a:p>
          <a:p>
            <a:pPr lvl="0"/>
            <a:r>
              <a:rPr lang="en-US" sz="2400" b="1" dirty="0">
                <a:solidFill>
                  <a:schemeClr val="tx1"/>
                </a:solidFill>
              </a:rPr>
              <a:t>29) Diversity is welcome at this organization.     T     F</a:t>
            </a:r>
          </a:p>
          <a:p>
            <a:pPr lvl="0"/>
            <a:endParaRPr lang="en-US" sz="2400" b="1" dirty="0">
              <a:solidFill>
                <a:schemeClr val="tx1"/>
              </a:solidFill>
            </a:endParaRPr>
          </a:p>
          <a:p>
            <a:pPr lvl="0"/>
            <a:r>
              <a:rPr lang="en-US" sz="2400" b="1" dirty="0">
                <a:solidFill>
                  <a:schemeClr val="tx1"/>
                </a:solidFill>
              </a:rPr>
              <a:t>30) Just when you learn something new, it changes again.     T     F</a:t>
            </a:r>
          </a:p>
          <a:p>
            <a:pPr lvl="0"/>
            <a:endParaRPr lang="en-US" sz="2400" b="1" dirty="0">
              <a:solidFill>
                <a:schemeClr val="tx1"/>
              </a:solidFill>
            </a:endParaRPr>
          </a:p>
          <a:p>
            <a:pPr lvl="0"/>
            <a:r>
              <a:rPr lang="en-US" sz="2400" b="1" dirty="0">
                <a:solidFill>
                  <a:schemeClr val="tx1"/>
                </a:solidFill>
              </a:rPr>
              <a:t>31) Employees are valued based upon the last profit-driven activity they accomplished.     T     F</a:t>
            </a:r>
          </a:p>
          <a:p>
            <a:pPr lvl="0"/>
            <a:endParaRPr lang="en-US" sz="2400" b="1" dirty="0">
              <a:solidFill>
                <a:schemeClr val="tx1"/>
              </a:solidFill>
            </a:endParaRPr>
          </a:p>
          <a:p>
            <a:pPr lvl="0"/>
            <a:r>
              <a:rPr lang="en-US" sz="2400" b="1" dirty="0">
                <a:solidFill>
                  <a:schemeClr val="tx1"/>
                </a:solidFill>
              </a:rPr>
              <a:t>32) Most of my colleagues have been with the company a long time.     T     F</a:t>
            </a:r>
          </a:p>
          <a:p>
            <a:pPr lvl="0"/>
            <a:endParaRPr lang="en-US" sz="2400" b="1" dirty="0">
              <a:solidFill>
                <a:schemeClr val="tx1"/>
              </a:solidFill>
            </a:endParaRPr>
          </a:p>
          <a:p>
            <a:pPr marL="457200" lvl="0" indent="-457200">
              <a:buAutoNum type="arabicParenR" startAt="33"/>
            </a:pPr>
            <a:r>
              <a:rPr lang="en-US" sz="2400" b="1" dirty="0">
                <a:solidFill>
                  <a:schemeClr val="tx1"/>
                </a:solidFill>
              </a:rPr>
              <a:t>Customers look favorably on our company and are treated well.     T     F</a:t>
            </a:r>
          </a:p>
          <a:p>
            <a:pPr marL="457200" lvl="0" indent="-457200">
              <a:buAutoNum type="arabicParenR" startAt="33"/>
            </a:pPr>
            <a:endParaRPr lang="en-US" sz="2400" b="1" dirty="0">
              <a:solidFill>
                <a:schemeClr val="tx1"/>
              </a:solidFill>
            </a:endParaRPr>
          </a:p>
          <a:p>
            <a:pPr marL="457200" lvl="0" indent="-457200">
              <a:buAutoNum type="arabicParenR" startAt="33"/>
            </a:pPr>
            <a:r>
              <a:rPr lang="en-US" sz="2400" b="1" dirty="0">
                <a:solidFill>
                  <a:schemeClr val="tx1"/>
                </a:solidFill>
              </a:rPr>
              <a:t>I would recommend working at this company to friends/family.     T     F </a:t>
            </a:r>
          </a:p>
        </p:txBody>
      </p:sp>
    </p:spTree>
    <p:extLst>
      <p:ext uri="{BB962C8B-B14F-4D97-AF65-F5344CB8AC3E}">
        <p14:creationId xmlns:p14="http://schemas.microsoft.com/office/powerpoint/2010/main" val="348771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8" cy="6528096"/>
            <a:chOff x="3669523" y="918813"/>
            <a:chExt cx="4226953"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3" y="1842052"/>
              <a:ext cx="3155346"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8" y="470754"/>
            <a:ext cx="8512197" cy="645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Conclusion</a:t>
            </a:r>
          </a:p>
          <a:p>
            <a:pPr lvl="0"/>
            <a:endParaRPr lang="en-US" sz="2400" dirty="0">
              <a:solidFill>
                <a:schemeClr val="tx1"/>
              </a:solidFill>
            </a:endParaRPr>
          </a:p>
          <a:p>
            <a:pPr lvl="0"/>
            <a:r>
              <a:rPr lang="en-US" sz="2400" dirty="0">
                <a:solidFill>
                  <a:schemeClr val="tx1"/>
                </a:solidFill>
              </a:rPr>
              <a:t>Thank you for your time filling out this organizational culture assessment questionnaire. Your answers will help us foster a workplace culture that makes us all proud to be a part of this team.  </a:t>
            </a: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endParaRPr lang="en-US" sz="2400" dirty="0">
              <a:solidFill>
                <a:schemeClr val="tx1"/>
              </a:solidFill>
            </a:endParaRPr>
          </a:p>
          <a:p>
            <a:pPr lvl="0"/>
            <a:r>
              <a:rPr lang="en-US" sz="800" dirty="0">
                <a:solidFill>
                  <a:schemeClr val="tx1"/>
                </a:solidFill>
              </a:rPr>
              <a:t>Image sources: https://www.pexels.com/photo/man-in-black-and-white-striped-dress-shirt-sitting-in-front-of-computer-5453824/, https://www.pexels.com/photo/group-of-people-sitting-inside-room-2422294/,, https://www.pexels.com/photo/photo-of-people-sitting-near-table-holding-papers-3184290/ , https://www.pexels.com/photo/lawyers-talking-in-an-office-4427497/, https://pixabay.com/vectors/people-human-group-person-symbol-3245739/ </a:t>
            </a:r>
          </a:p>
        </p:txBody>
      </p:sp>
      <p:sp>
        <p:nvSpPr>
          <p:cNvPr id="5" name="TextBox 4">
            <a:extLst>
              <a:ext uri="{FF2B5EF4-FFF2-40B4-BE49-F238E27FC236}">
                <a16:creationId xmlns:a16="http://schemas.microsoft.com/office/drawing/2014/main" id="{D0A9369B-4880-44E5-9663-83E29ECE7268}"/>
              </a:ext>
            </a:extLst>
          </p:cNvPr>
          <p:cNvSpPr txBox="1"/>
          <p:nvPr/>
        </p:nvSpPr>
        <p:spPr>
          <a:xfrm>
            <a:off x="304202" y="3163050"/>
            <a:ext cx="2141192" cy="2062103"/>
          </a:xfrm>
          <a:prstGeom prst="rect">
            <a:avLst/>
          </a:prstGeom>
          <a:noFill/>
        </p:spPr>
        <p:txBody>
          <a:bodyPr wrap="square" rtlCol="0">
            <a:spAutoFit/>
          </a:bodyPr>
          <a:lstStyle/>
          <a:p>
            <a:pPr algn="ctr"/>
            <a:r>
              <a:rPr lang="en-US" sz="1600" b="1" dirty="0">
                <a:solidFill>
                  <a:srgbClr val="FF6600"/>
                </a:solidFill>
                <a:latin typeface="Biome" panose="020B0502040204020203" pitchFamily="34" charset="0"/>
                <a:cs typeface="Biome" panose="020B0502040204020203" pitchFamily="34" charset="0"/>
              </a:rPr>
              <a:t>Questions about this Survey?</a:t>
            </a:r>
          </a:p>
          <a:p>
            <a:endParaRPr lang="en-US" sz="1600" dirty="0">
              <a:solidFill>
                <a:srgbClr val="FF6600"/>
              </a:solidFill>
              <a:latin typeface="Biome" panose="020B0502040204020203" pitchFamily="34" charset="0"/>
              <a:cs typeface="Biome" panose="020B0502040204020203" pitchFamily="34" charset="0"/>
            </a:endParaRPr>
          </a:p>
          <a:p>
            <a:r>
              <a:rPr lang="en-US" sz="1600" dirty="0">
                <a:solidFill>
                  <a:srgbClr val="FF6600"/>
                </a:solidFill>
                <a:latin typeface="Biome" panose="020B0502040204020203" pitchFamily="34" charset="0"/>
                <a:cs typeface="Biome" panose="020B0502040204020203" pitchFamily="34" charset="0"/>
              </a:rPr>
              <a:t>Contact us any time with questions at: </a:t>
            </a:r>
            <a:r>
              <a:rPr lang="en-US" sz="1600" dirty="0">
                <a:solidFill>
                  <a:srgbClr val="FF6600"/>
                </a:solidFill>
                <a:latin typeface="Biome" panose="020B0502040204020203" pitchFamily="34" charset="0"/>
                <a:cs typeface="Biome" panose="020B0502040204020203" pitchFamily="34" charset="0"/>
                <a:hlinkClick r:id="rId3"/>
              </a:rPr>
              <a:t>Airiodion.com/ contact-us/</a:t>
            </a:r>
            <a:endParaRPr lang="en-US" sz="1600" dirty="0">
              <a:solidFill>
                <a:srgbClr val="FF6600"/>
              </a:solidFill>
              <a:latin typeface="Biome" panose="020B0502040204020203" pitchFamily="34" charset="0"/>
              <a:cs typeface="Biome" panose="020B0502040204020203" pitchFamily="34" charset="0"/>
            </a:endParaRPr>
          </a:p>
        </p:txBody>
      </p:sp>
      <p:pic>
        <p:nvPicPr>
          <p:cNvPr id="6" name="Graphic 5" descr="Email">
            <a:extLst>
              <a:ext uri="{FF2B5EF4-FFF2-40B4-BE49-F238E27FC236}">
                <a16:creationId xmlns:a16="http://schemas.microsoft.com/office/drawing/2014/main" id="{A1FA815E-536E-4464-B800-C9C189CCE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279" y="1807249"/>
            <a:ext cx="1133038" cy="1133038"/>
          </a:xfrm>
          <a:prstGeom prst="rect">
            <a:avLst/>
          </a:prstGeom>
        </p:spPr>
      </p:pic>
      <p:pic>
        <p:nvPicPr>
          <p:cNvPr id="11" name="Picture 10" descr="Icon&#10;&#10;Description automatically generated">
            <a:extLst>
              <a:ext uri="{FF2B5EF4-FFF2-40B4-BE49-F238E27FC236}">
                <a16:creationId xmlns:a16="http://schemas.microsoft.com/office/drawing/2014/main" id="{19BE4422-3EFC-4F00-8D50-EAAB30CC0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7730" y="2680252"/>
            <a:ext cx="3777828" cy="3706994"/>
          </a:xfrm>
          <a:prstGeom prst="rect">
            <a:avLst/>
          </a:prstGeom>
        </p:spPr>
      </p:pic>
      <p:pic>
        <p:nvPicPr>
          <p:cNvPr id="9" name="Graphic 8" descr="Stars">
            <a:extLst>
              <a:ext uri="{FF2B5EF4-FFF2-40B4-BE49-F238E27FC236}">
                <a16:creationId xmlns:a16="http://schemas.microsoft.com/office/drawing/2014/main" id="{4ED7918D-E10E-4392-8FE7-B851720345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0556" y="4050045"/>
            <a:ext cx="1066654" cy="1066654"/>
          </a:xfrm>
          <a:prstGeom prst="rect">
            <a:avLst/>
          </a:prstGeom>
        </p:spPr>
      </p:pic>
    </p:spTree>
    <p:extLst>
      <p:ext uri="{BB962C8B-B14F-4D97-AF65-F5344CB8AC3E}">
        <p14:creationId xmlns:p14="http://schemas.microsoft.com/office/powerpoint/2010/main" val="311235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D3737E0-D43A-482F-BC7E-85FBE779B305}"/>
              </a:ext>
            </a:extLst>
          </p:cNvPr>
          <p:cNvSpPr/>
          <p:nvPr/>
        </p:nvSpPr>
        <p:spPr>
          <a:xfrm>
            <a:off x="6617740" y="802955"/>
            <a:ext cx="4766330"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nSpc>
                <a:spcPct val="90000"/>
              </a:lnSpc>
              <a:spcBef>
                <a:spcPct val="0"/>
              </a:spcBef>
              <a:spcAft>
                <a:spcPts val="600"/>
              </a:spcAft>
            </a:pPr>
            <a:r>
              <a:rPr lang="en-US" sz="3600" b="1" kern="1200" dirty="0">
                <a:solidFill>
                  <a:schemeClr val="bg1"/>
                </a:solidFill>
                <a:latin typeface="+mj-lt"/>
                <a:ea typeface="+mj-ea"/>
                <a:cs typeface="+mj-cs"/>
              </a:rPr>
              <a:t>Why is Company Culture Important?</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621072" y="2421683"/>
            <a:ext cx="4765949" cy="3353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fontScale="92500" lnSpcReduction="200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t>The main function of culture in a company is to define organizational identity, both inside and outside the organization.</a:t>
            </a:r>
          </a:p>
          <a:p>
            <a:pPr fontAlgn="base"/>
            <a:endParaRPr lang="en-US" sz="2400" dirty="0"/>
          </a:p>
          <a:p>
            <a:pPr fontAlgn="base"/>
            <a:r>
              <a:rPr lang="en-US" sz="2400" dirty="0"/>
              <a:t>Company culture assessment helps define what a company values most, highlights its strengths and weaknesses, and assists in framing priorities and fostering a positive work environment for leadership and employees. </a:t>
            </a:r>
          </a:p>
        </p:txBody>
      </p:sp>
      <p:grpSp>
        <p:nvGrpSpPr>
          <p:cNvPr id="20" name="Group 19">
            <a:extLst>
              <a:ext uri="{FF2B5EF4-FFF2-40B4-BE49-F238E27FC236}">
                <a16:creationId xmlns:a16="http://schemas.microsoft.com/office/drawing/2014/main" id="{5ED4081D-F41E-4558-9203-F35808E5C9CE}"/>
              </a:ext>
            </a:extLst>
          </p:cNvPr>
          <p:cNvGrpSpPr/>
          <p:nvPr/>
        </p:nvGrpSpPr>
        <p:grpSpPr>
          <a:xfrm>
            <a:off x="10260548" y="6098784"/>
            <a:ext cx="1719359" cy="759216"/>
            <a:chOff x="109560" y="-21674"/>
            <a:chExt cx="1767709" cy="1021081"/>
          </a:xfrm>
        </p:grpSpPr>
        <p:sp>
          <p:nvSpPr>
            <p:cNvPr id="22" name="Speech Bubble: Rectangle 21">
              <a:extLst>
                <a:ext uri="{FF2B5EF4-FFF2-40B4-BE49-F238E27FC236}">
                  <a16:creationId xmlns:a16="http://schemas.microsoft.com/office/drawing/2014/main" id="{7E000614-E835-4E0E-BB10-CB4F70AFCD0C}"/>
                </a:ext>
              </a:extLst>
            </p:cNvPr>
            <p:cNvSpPr/>
            <p:nvPr/>
          </p:nvSpPr>
          <p:spPr>
            <a:xfrm>
              <a:off x="109560" y="-21674"/>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4000" dirty="0">
                  <a:solidFill>
                    <a:schemeClr val="tx1"/>
                  </a:solidFill>
                  <a:latin typeface="Algerian" panose="04020705040A02060702" pitchFamily="82" charset="0"/>
                </a:rPr>
                <a:t>AGS</a:t>
              </a:r>
            </a:p>
          </p:txBody>
        </p:sp>
        <p:grpSp>
          <p:nvGrpSpPr>
            <p:cNvPr id="23" name="Group 22">
              <a:extLst>
                <a:ext uri="{FF2B5EF4-FFF2-40B4-BE49-F238E27FC236}">
                  <a16:creationId xmlns:a16="http://schemas.microsoft.com/office/drawing/2014/main" id="{509EA6EB-1EB6-4F5F-9810-8E1A20220A85}"/>
                </a:ext>
              </a:extLst>
            </p:cNvPr>
            <p:cNvGrpSpPr/>
            <p:nvPr/>
          </p:nvGrpSpPr>
          <p:grpSpPr>
            <a:xfrm>
              <a:off x="1323041" y="213362"/>
              <a:ext cx="376225" cy="472439"/>
              <a:chOff x="1323035" y="213362"/>
              <a:chExt cx="345119" cy="638865"/>
            </a:xfrm>
          </p:grpSpPr>
          <p:sp>
            <p:nvSpPr>
              <p:cNvPr id="24" name="Oval 23">
                <a:extLst>
                  <a:ext uri="{FF2B5EF4-FFF2-40B4-BE49-F238E27FC236}">
                    <a16:creationId xmlns:a16="http://schemas.microsoft.com/office/drawing/2014/main" id="{06DF4DAF-462A-4415-8944-61FA4F40C2A9}"/>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5" name="Oval 24">
                <a:extLst>
                  <a:ext uri="{FF2B5EF4-FFF2-40B4-BE49-F238E27FC236}">
                    <a16:creationId xmlns:a16="http://schemas.microsoft.com/office/drawing/2014/main" id="{1DC450CD-C085-4749-9005-6B0FC3EB3911}"/>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6" name="Oval 25">
                <a:extLst>
                  <a:ext uri="{FF2B5EF4-FFF2-40B4-BE49-F238E27FC236}">
                    <a16:creationId xmlns:a16="http://schemas.microsoft.com/office/drawing/2014/main" id="{D40FECF0-8E46-473D-BFB6-6636AA85AB16}"/>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sp>
            <p:nvSpPr>
              <p:cNvPr id="27" name="Oval 26">
                <a:extLst>
                  <a:ext uri="{FF2B5EF4-FFF2-40B4-BE49-F238E27FC236}">
                    <a16:creationId xmlns:a16="http://schemas.microsoft.com/office/drawing/2014/main" id="{1EC54A44-A1AF-482D-9202-75C5FE725E54}"/>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a:solidFill>
                    <a:schemeClr val="accent5">
                      <a:lumMod val="75000"/>
                    </a:schemeClr>
                  </a:solidFill>
                </a:endParaRPr>
              </a:p>
            </p:txBody>
          </p:sp>
        </p:grpSp>
      </p:grpSp>
      <p:sp>
        <p:nvSpPr>
          <p:cNvPr id="8" name="TextBox 7">
            <a:extLst>
              <a:ext uri="{FF2B5EF4-FFF2-40B4-BE49-F238E27FC236}">
                <a16:creationId xmlns:a16="http://schemas.microsoft.com/office/drawing/2014/main" id="{73CE0C3C-939C-427C-A7AD-17B03D08BDF7}"/>
              </a:ext>
            </a:extLst>
          </p:cNvPr>
          <p:cNvSpPr txBox="1"/>
          <p:nvPr/>
        </p:nvSpPr>
        <p:spPr>
          <a:xfrm>
            <a:off x="297866" y="1101846"/>
            <a:ext cx="3869970" cy="1384995"/>
          </a:xfrm>
          <a:prstGeom prst="rect">
            <a:avLst/>
          </a:prstGeom>
          <a:noFill/>
        </p:spPr>
        <p:txBody>
          <a:bodyPr wrap="none" rtlCol="0">
            <a:spAutoFit/>
          </a:bodyPr>
          <a:lstStyle/>
          <a:p>
            <a:pPr algn="ctr"/>
            <a:r>
              <a:rPr lang="en-US" sz="2800" b="1" dirty="0">
                <a:solidFill>
                  <a:schemeClr val="accent1"/>
                </a:solidFill>
                <a:latin typeface="Biome" panose="020B0503030204020804" pitchFamily="34" charset="0"/>
                <a:cs typeface="Biome" panose="020B0503030204020804" pitchFamily="34" charset="0"/>
              </a:rPr>
              <a:t>AGS</a:t>
            </a:r>
          </a:p>
          <a:p>
            <a:pPr algn="ctr"/>
            <a:r>
              <a:rPr lang="en-US" sz="2800" b="1" dirty="0">
                <a:solidFill>
                  <a:schemeClr val="accent1"/>
                </a:solidFill>
                <a:latin typeface="Biome" panose="020B0503030204020804" pitchFamily="34" charset="0"/>
                <a:cs typeface="Biome" panose="020B0503030204020804" pitchFamily="34" charset="0"/>
              </a:rPr>
              <a:t>Culture Assessment </a:t>
            </a:r>
          </a:p>
          <a:p>
            <a:pPr algn="ctr"/>
            <a:r>
              <a:rPr lang="en-US" sz="2800" b="1" dirty="0">
                <a:solidFill>
                  <a:schemeClr val="accent1"/>
                </a:solidFill>
                <a:latin typeface="Biome" panose="020B0503030204020804" pitchFamily="34" charset="0"/>
                <a:cs typeface="Biome" panose="020B0503030204020804" pitchFamily="34" charset="0"/>
              </a:rPr>
              <a:t>Questionnaire</a:t>
            </a:r>
          </a:p>
        </p:txBody>
      </p:sp>
      <p:pic>
        <p:nvPicPr>
          <p:cNvPr id="3" name="Graphic 2" descr="Clipboard Partially Checked">
            <a:extLst>
              <a:ext uri="{FF2B5EF4-FFF2-40B4-BE49-F238E27FC236}">
                <a16:creationId xmlns:a16="http://schemas.microsoft.com/office/drawing/2014/main" id="{B459E677-C7F9-49D5-B473-BAADB2C0FA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36760" y="2740562"/>
            <a:ext cx="3592159" cy="3592159"/>
          </a:xfrm>
          <a:prstGeom prst="rect">
            <a:avLst/>
          </a:prstGeom>
        </p:spPr>
      </p:pic>
      <p:pic>
        <p:nvPicPr>
          <p:cNvPr id="4" name="Graphic 3" descr="Pen">
            <a:extLst>
              <a:ext uri="{FF2B5EF4-FFF2-40B4-BE49-F238E27FC236}">
                <a16:creationId xmlns:a16="http://schemas.microsoft.com/office/drawing/2014/main" id="{897CDC97-56C8-4D84-ABDB-09CFB939C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6858" y="3739579"/>
            <a:ext cx="1796080" cy="1796080"/>
          </a:xfrm>
          <a:prstGeom prst="rect">
            <a:avLst/>
          </a:prstGeom>
        </p:spPr>
      </p:pic>
    </p:spTree>
    <p:extLst>
      <p:ext uri="{BB962C8B-B14F-4D97-AF65-F5344CB8AC3E}">
        <p14:creationId xmlns:p14="http://schemas.microsoft.com/office/powerpoint/2010/main" val="341145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69C6DC-AFD4-4C6C-B7EC-B6FE7939F711}"/>
              </a:ext>
            </a:extLst>
          </p:cNvPr>
          <p:cNvGrpSpPr/>
          <p:nvPr/>
        </p:nvGrpSpPr>
        <p:grpSpPr>
          <a:xfrm>
            <a:off x="0" y="329905"/>
            <a:ext cx="3073617" cy="6528096"/>
            <a:chOff x="3669524" y="918813"/>
            <a:chExt cx="4226952" cy="4867227"/>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b="3051"/>
            <a:stretch/>
          </p:blipFill>
          <p:spPr>
            <a:xfrm>
              <a:off x="4295524" y="918813"/>
              <a:ext cx="3600952" cy="4867227"/>
            </a:xfrm>
            <a:prstGeom prst="rect">
              <a:avLst/>
            </a:prstGeom>
          </p:spPr>
        </p:pic>
        <p:sp>
          <p:nvSpPr>
            <p:cNvPr id="14" name="Oval 13">
              <a:extLst>
                <a:ext uri="{FF2B5EF4-FFF2-40B4-BE49-F238E27FC236}">
                  <a16:creationId xmlns:a16="http://schemas.microsoft.com/office/drawing/2014/main" id="{4AE3C047-852D-45D2-9291-AA63FDCA7536}"/>
                </a:ext>
              </a:extLst>
            </p:cNvPr>
            <p:cNvSpPr/>
            <p:nvPr/>
          </p:nvSpPr>
          <p:spPr>
            <a:xfrm>
              <a:off x="3669524" y="1842052"/>
              <a:ext cx="3155347" cy="3737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210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Organizational Culture Assessment Questionnaire Overview</a:t>
            </a:r>
          </a:p>
          <a:p>
            <a:pPr lvl="0"/>
            <a:endParaRPr lang="en-US" sz="2400" dirty="0">
              <a:solidFill>
                <a:schemeClr val="tx1"/>
              </a:solidFill>
            </a:endParaRPr>
          </a:p>
          <a:p>
            <a:pPr lvl="0"/>
            <a:endParaRPr lang="en-US" sz="2400" dirty="0">
              <a:solidFill>
                <a:schemeClr val="tx1"/>
              </a:solidFill>
            </a:endParaRPr>
          </a:p>
          <a:p>
            <a:pPr lvl="0"/>
            <a:r>
              <a:rPr lang="en-US" sz="2400" dirty="0">
                <a:solidFill>
                  <a:schemeClr val="tx1"/>
                </a:solidFill>
              </a:rPr>
              <a:t>Your feedback is greatly appreciated and will ensure that our company has a culture that reflects our values and that boosts employee fulfillment as well as organizational success.</a:t>
            </a:r>
          </a:p>
          <a:p>
            <a:pPr lvl="0"/>
            <a:endParaRPr lang="en-US" sz="2400" dirty="0">
              <a:solidFill>
                <a:schemeClr val="tx1"/>
              </a:solidFill>
            </a:endParaRPr>
          </a:p>
          <a:p>
            <a:pPr lvl="0"/>
            <a:r>
              <a:rPr lang="en-US" sz="2400" dirty="0">
                <a:solidFill>
                  <a:schemeClr val="tx1"/>
                </a:solidFill>
              </a:rPr>
              <a:t>Answers that you give will help us identify how company culture is shaping day-to-day operations, and highlight areas where improvements can be made, and successes be celebrated.</a:t>
            </a:r>
          </a:p>
          <a:p>
            <a:pPr lvl="0"/>
            <a:endParaRPr lang="en-US" sz="2400" dirty="0">
              <a:solidFill>
                <a:schemeClr val="tx1"/>
              </a:solidFill>
            </a:endParaRPr>
          </a:p>
          <a:p>
            <a:pPr lvl="0"/>
            <a:r>
              <a:rPr lang="en-US" sz="2400" dirty="0">
                <a:solidFill>
                  <a:schemeClr val="tx1"/>
                </a:solidFill>
              </a:rPr>
              <a:t>Please fill out this questionnaire as completely as possible. The goal is to understand how you experience corporate culture in your workspace, department, team, etc. We value your input.</a:t>
            </a:r>
          </a:p>
          <a:p>
            <a:pPr lvl="0"/>
            <a:endParaRPr lang="en-US" sz="2400" dirty="0">
              <a:solidFill>
                <a:schemeClr val="tx1"/>
              </a:solidFill>
            </a:endParaRPr>
          </a:p>
        </p:txBody>
      </p:sp>
      <p:pic>
        <p:nvPicPr>
          <p:cNvPr id="5" name="Picture 4" descr="Icon&#10;&#10;Description automatically generated">
            <a:extLst>
              <a:ext uri="{FF2B5EF4-FFF2-40B4-BE49-F238E27FC236}">
                <a16:creationId xmlns:a16="http://schemas.microsoft.com/office/drawing/2014/main" id="{30E78AB2-ACB7-4204-8980-E919FD44F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74" y="2690190"/>
            <a:ext cx="2365296" cy="2320947"/>
          </a:xfrm>
          <a:prstGeom prst="rect">
            <a:avLst/>
          </a:prstGeom>
        </p:spPr>
      </p:pic>
    </p:spTree>
    <p:extLst>
      <p:ext uri="{BB962C8B-B14F-4D97-AF65-F5344CB8AC3E}">
        <p14:creationId xmlns:p14="http://schemas.microsoft.com/office/powerpoint/2010/main" val="166920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 What’s the process you’d follow if you wanted to contribute a new idea?</a:t>
            </a:r>
          </a:p>
        </p:txBody>
      </p:sp>
      <p:sp>
        <p:nvSpPr>
          <p:cNvPr id="8" name="Rectangle 7">
            <a:extLst>
              <a:ext uri="{FF2B5EF4-FFF2-40B4-BE49-F238E27FC236}">
                <a16:creationId xmlns:a16="http://schemas.microsoft.com/office/drawing/2014/main" id="{DC7F9D74-F90C-4C98-9C0B-478653174E01}"/>
              </a:ext>
            </a:extLst>
          </p:cNvPr>
          <p:cNvSpPr/>
          <p:nvPr/>
        </p:nvSpPr>
        <p:spPr>
          <a:xfrm>
            <a:off x="970032" y="2951921"/>
            <a:ext cx="10811149" cy="264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2) In your opinion, what is valued most in the company as a whole, and in your department specifically?</a:t>
            </a:r>
          </a:p>
          <a:p>
            <a:pPr lvl="0"/>
            <a:endParaRPr lang="en-US" sz="2400" b="1" dirty="0">
              <a:solidFill>
                <a:schemeClr val="tx1"/>
              </a:solidFill>
            </a:endParaRPr>
          </a:p>
          <a:p>
            <a:pPr lvl="0"/>
            <a:r>
              <a:rPr lang="en-US" sz="2400" dirty="0">
                <a:solidFill>
                  <a:schemeClr val="tx1"/>
                </a:solidFill>
              </a:rPr>
              <a:t>Company values most:</a:t>
            </a:r>
          </a:p>
          <a:p>
            <a:pPr lvl="0"/>
            <a:endParaRPr lang="en-US" sz="2400" dirty="0">
              <a:solidFill>
                <a:schemeClr val="tx1"/>
              </a:solidFill>
            </a:endParaRPr>
          </a:p>
          <a:p>
            <a:pPr lvl="0"/>
            <a:endParaRPr lang="en-US" sz="2400" dirty="0">
              <a:solidFill>
                <a:schemeClr val="tx1"/>
              </a:solidFill>
            </a:endParaRPr>
          </a:p>
          <a:p>
            <a:pPr lvl="0"/>
            <a:r>
              <a:rPr lang="en-US" sz="2400" dirty="0">
                <a:solidFill>
                  <a:schemeClr val="tx1"/>
                </a:solidFill>
              </a:rPr>
              <a:t>My Department values most:</a:t>
            </a:r>
          </a:p>
        </p:txBody>
      </p:sp>
    </p:spTree>
    <p:extLst>
      <p:ext uri="{BB962C8B-B14F-4D97-AF65-F5344CB8AC3E}">
        <p14:creationId xmlns:p14="http://schemas.microsoft.com/office/powerpoint/2010/main" val="267871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3) How is success rewarded?</a:t>
            </a:r>
          </a:p>
        </p:txBody>
      </p:sp>
      <p:sp>
        <p:nvSpPr>
          <p:cNvPr id="8" name="Rectangle 7">
            <a:extLst>
              <a:ext uri="{FF2B5EF4-FFF2-40B4-BE49-F238E27FC236}">
                <a16:creationId xmlns:a16="http://schemas.microsoft.com/office/drawing/2014/main" id="{DC7F9D74-F90C-4C98-9C0B-478653174E01}"/>
              </a:ext>
            </a:extLst>
          </p:cNvPr>
          <p:cNvSpPr/>
          <p:nvPr/>
        </p:nvSpPr>
        <p:spPr>
          <a:xfrm>
            <a:off x="970032" y="2691520"/>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4) How are mistakes addressed?</a:t>
            </a:r>
          </a:p>
        </p:txBody>
      </p:sp>
      <p:sp>
        <p:nvSpPr>
          <p:cNvPr id="5" name="Rectangle 4">
            <a:extLst>
              <a:ext uri="{FF2B5EF4-FFF2-40B4-BE49-F238E27FC236}">
                <a16:creationId xmlns:a16="http://schemas.microsoft.com/office/drawing/2014/main" id="{B7AFB5A8-7673-4C04-9339-DBD4D3E9F103}"/>
              </a:ext>
            </a:extLst>
          </p:cNvPr>
          <p:cNvSpPr/>
          <p:nvPr/>
        </p:nvSpPr>
        <p:spPr>
          <a:xfrm>
            <a:off x="970032" y="4740008"/>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5) What gives you pride about working for this company?</a:t>
            </a:r>
          </a:p>
        </p:txBody>
      </p:sp>
    </p:spTree>
    <p:extLst>
      <p:ext uri="{BB962C8B-B14F-4D97-AF65-F5344CB8AC3E}">
        <p14:creationId xmlns:p14="http://schemas.microsoft.com/office/powerpoint/2010/main" val="312896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1348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Rate the organization’s culture using the sliding scale below. </a:t>
            </a:r>
          </a:p>
          <a:p>
            <a:pPr lvl="0"/>
            <a:r>
              <a:rPr lang="en-US" sz="2000" dirty="0">
                <a:solidFill>
                  <a:schemeClr val="tx1"/>
                </a:solidFill>
              </a:rPr>
              <a:t>Mark an “X” in the appropriate rating where you feel the organization falls in between the two given attributes. For example, if you feel that the culture is an even mix of flexible and structured, you would choose “4.” If you feel it’s more structured, you would choose a value between 5 – 7.</a:t>
            </a:r>
          </a:p>
        </p:txBody>
      </p:sp>
      <p:grpSp>
        <p:nvGrpSpPr>
          <p:cNvPr id="80" name="Group 79">
            <a:extLst>
              <a:ext uri="{FF2B5EF4-FFF2-40B4-BE49-F238E27FC236}">
                <a16:creationId xmlns:a16="http://schemas.microsoft.com/office/drawing/2014/main" id="{42FE3161-B22C-43EC-97FB-5895A90E7BB0}"/>
              </a:ext>
            </a:extLst>
          </p:cNvPr>
          <p:cNvGrpSpPr/>
          <p:nvPr/>
        </p:nvGrpSpPr>
        <p:grpSpPr>
          <a:xfrm>
            <a:off x="2079642" y="2634125"/>
            <a:ext cx="9206147" cy="670954"/>
            <a:chOff x="2079642" y="2634125"/>
            <a:chExt cx="9206147" cy="670954"/>
          </a:xfrm>
        </p:grpSpPr>
        <p:sp>
          <p:nvSpPr>
            <p:cNvPr id="5" name="Rectangle 4">
              <a:extLst>
                <a:ext uri="{FF2B5EF4-FFF2-40B4-BE49-F238E27FC236}">
                  <a16:creationId xmlns:a16="http://schemas.microsoft.com/office/drawing/2014/main" id="{B7AFB5A8-7673-4C04-9339-DBD4D3E9F103}"/>
                </a:ext>
              </a:extLst>
            </p:cNvPr>
            <p:cNvSpPr/>
            <p:nvPr/>
          </p:nvSpPr>
          <p:spPr>
            <a:xfrm>
              <a:off x="2079642" y="2672607"/>
              <a:ext cx="1794553"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Flexible</a:t>
              </a:r>
            </a:p>
          </p:txBody>
        </p:sp>
        <p:pic>
          <p:nvPicPr>
            <p:cNvPr id="3" name="Graphic 2" descr="Stop">
              <a:extLst>
                <a:ext uri="{FF2B5EF4-FFF2-40B4-BE49-F238E27FC236}">
                  <a16:creationId xmlns:a16="http://schemas.microsoft.com/office/drawing/2014/main" id="{0883A847-8010-49A5-9C0F-9209055AC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7620" y="2634125"/>
              <a:ext cx="781189" cy="670954"/>
            </a:xfrm>
            <a:prstGeom prst="rect">
              <a:avLst/>
            </a:prstGeom>
          </p:spPr>
        </p:pic>
        <p:pic>
          <p:nvPicPr>
            <p:cNvPr id="9" name="Graphic 8" descr="Stop">
              <a:extLst>
                <a:ext uri="{FF2B5EF4-FFF2-40B4-BE49-F238E27FC236}">
                  <a16:creationId xmlns:a16="http://schemas.microsoft.com/office/drawing/2014/main" id="{1AC7E004-EC88-4FC9-9C95-8646E73E5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1967" y="2634125"/>
              <a:ext cx="781189" cy="670954"/>
            </a:xfrm>
            <a:prstGeom prst="rect">
              <a:avLst/>
            </a:prstGeom>
          </p:spPr>
        </p:pic>
        <p:pic>
          <p:nvPicPr>
            <p:cNvPr id="10" name="Graphic 9" descr="Stop">
              <a:extLst>
                <a:ext uri="{FF2B5EF4-FFF2-40B4-BE49-F238E27FC236}">
                  <a16:creationId xmlns:a16="http://schemas.microsoft.com/office/drawing/2014/main" id="{3283304F-7072-41CC-A6E5-C8A96CF25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0446" y="2634125"/>
              <a:ext cx="781189" cy="670954"/>
            </a:xfrm>
            <a:prstGeom prst="rect">
              <a:avLst/>
            </a:prstGeom>
          </p:spPr>
        </p:pic>
        <p:pic>
          <p:nvPicPr>
            <p:cNvPr id="11" name="Graphic 10" descr="Stop">
              <a:extLst>
                <a:ext uri="{FF2B5EF4-FFF2-40B4-BE49-F238E27FC236}">
                  <a16:creationId xmlns:a16="http://schemas.microsoft.com/office/drawing/2014/main" id="{450FDCAC-CC1B-4055-8EC6-6215CC67B0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793" y="2634125"/>
              <a:ext cx="781189" cy="670954"/>
            </a:xfrm>
            <a:prstGeom prst="rect">
              <a:avLst/>
            </a:prstGeom>
          </p:spPr>
        </p:pic>
        <p:pic>
          <p:nvPicPr>
            <p:cNvPr id="12" name="Graphic 11" descr="Stop">
              <a:extLst>
                <a:ext uri="{FF2B5EF4-FFF2-40B4-BE49-F238E27FC236}">
                  <a16:creationId xmlns:a16="http://schemas.microsoft.com/office/drawing/2014/main" id="{EF90017C-C7C3-4D50-87C8-2D00889F0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272" y="2634125"/>
              <a:ext cx="781189" cy="670954"/>
            </a:xfrm>
            <a:prstGeom prst="rect">
              <a:avLst/>
            </a:prstGeom>
          </p:spPr>
        </p:pic>
        <p:pic>
          <p:nvPicPr>
            <p:cNvPr id="14" name="Graphic 13" descr="Stop">
              <a:extLst>
                <a:ext uri="{FF2B5EF4-FFF2-40B4-BE49-F238E27FC236}">
                  <a16:creationId xmlns:a16="http://schemas.microsoft.com/office/drawing/2014/main" id="{573E449C-9AC0-493E-8E93-E599CEFCB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6099" y="2634125"/>
              <a:ext cx="781189" cy="670954"/>
            </a:xfrm>
            <a:prstGeom prst="rect">
              <a:avLst/>
            </a:prstGeom>
          </p:spPr>
        </p:pic>
        <p:pic>
          <p:nvPicPr>
            <p:cNvPr id="15" name="Graphic 14" descr="Stop">
              <a:extLst>
                <a:ext uri="{FF2B5EF4-FFF2-40B4-BE49-F238E27FC236}">
                  <a16:creationId xmlns:a16="http://schemas.microsoft.com/office/drawing/2014/main" id="{B301765A-C2B3-4716-843B-541FA3A6C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8924" y="2634125"/>
              <a:ext cx="781189" cy="670954"/>
            </a:xfrm>
            <a:prstGeom prst="rect">
              <a:avLst/>
            </a:prstGeom>
          </p:spPr>
        </p:pic>
        <p:sp>
          <p:nvSpPr>
            <p:cNvPr id="16" name="Rectangle 15">
              <a:extLst>
                <a:ext uri="{FF2B5EF4-FFF2-40B4-BE49-F238E27FC236}">
                  <a16:creationId xmlns:a16="http://schemas.microsoft.com/office/drawing/2014/main" id="{25FF9641-25B3-477F-B7BE-70DF7A664679}"/>
                </a:ext>
              </a:extLst>
            </p:cNvPr>
            <p:cNvSpPr/>
            <p:nvPr/>
          </p:nvSpPr>
          <p:spPr>
            <a:xfrm>
              <a:off x="414160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17" name="Rectangle 16">
              <a:extLst>
                <a:ext uri="{FF2B5EF4-FFF2-40B4-BE49-F238E27FC236}">
                  <a16:creationId xmlns:a16="http://schemas.microsoft.com/office/drawing/2014/main" id="{F405B29E-D6F2-4A2C-8640-1902BAD29038}"/>
                </a:ext>
              </a:extLst>
            </p:cNvPr>
            <p:cNvSpPr/>
            <p:nvPr/>
          </p:nvSpPr>
          <p:spPr>
            <a:xfrm>
              <a:off x="483443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18" name="Rectangle 17">
              <a:extLst>
                <a:ext uri="{FF2B5EF4-FFF2-40B4-BE49-F238E27FC236}">
                  <a16:creationId xmlns:a16="http://schemas.microsoft.com/office/drawing/2014/main" id="{F27A66FC-26A5-4F90-807A-1BBCF7BBDE06}"/>
                </a:ext>
              </a:extLst>
            </p:cNvPr>
            <p:cNvSpPr/>
            <p:nvPr/>
          </p:nvSpPr>
          <p:spPr>
            <a:xfrm>
              <a:off x="552725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19" name="Rectangle 18">
              <a:extLst>
                <a:ext uri="{FF2B5EF4-FFF2-40B4-BE49-F238E27FC236}">
                  <a16:creationId xmlns:a16="http://schemas.microsoft.com/office/drawing/2014/main" id="{EAA4AA6A-6976-432A-80AF-3B7801470603}"/>
                </a:ext>
              </a:extLst>
            </p:cNvPr>
            <p:cNvSpPr/>
            <p:nvPr/>
          </p:nvSpPr>
          <p:spPr>
            <a:xfrm>
              <a:off x="622008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20" name="Rectangle 19">
              <a:extLst>
                <a:ext uri="{FF2B5EF4-FFF2-40B4-BE49-F238E27FC236}">
                  <a16:creationId xmlns:a16="http://schemas.microsoft.com/office/drawing/2014/main" id="{A3BD2003-D492-4345-9263-8BA47C8D1CA5}"/>
                </a:ext>
              </a:extLst>
            </p:cNvPr>
            <p:cNvSpPr/>
            <p:nvPr/>
          </p:nvSpPr>
          <p:spPr>
            <a:xfrm>
              <a:off x="691291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21" name="Rectangle 20">
              <a:extLst>
                <a:ext uri="{FF2B5EF4-FFF2-40B4-BE49-F238E27FC236}">
                  <a16:creationId xmlns:a16="http://schemas.microsoft.com/office/drawing/2014/main" id="{7DD81D40-F504-4FE6-BD8D-B7C60BD88593}"/>
                </a:ext>
              </a:extLst>
            </p:cNvPr>
            <p:cNvSpPr/>
            <p:nvPr/>
          </p:nvSpPr>
          <p:spPr>
            <a:xfrm>
              <a:off x="760573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22" name="Rectangle 21">
              <a:extLst>
                <a:ext uri="{FF2B5EF4-FFF2-40B4-BE49-F238E27FC236}">
                  <a16:creationId xmlns:a16="http://schemas.microsoft.com/office/drawing/2014/main" id="{4D234582-A92E-4AE3-B65D-0F08ECEE4A06}"/>
                </a:ext>
              </a:extLst>
            </p:cNvPr>
            <p:cNvSpPr/>
            <p:nvPr/>
          </p:nvSpPr>
          <p:spPr>
            <a:xfrm>
              <a:off x="829856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23" name="Rectangle 22">
              <a:extLst>
                <a:ext uri="{FF2B5EF4-FFF2-40B4-BE49-F238E27FC236}">
                  <a16:creationId xmlns:a16="http://schemas.microsoft.com/office/drawing/2014/main" id="{0B3EC6EA-0DC4-40C4-86A4-7E742C1B349F}"/>
                </a:ext>
              </a:extLst>
            </p:cNvPr>
            <p:cNvSpPr/>
            <p:nvPr/>
          </p:nvSpPr>
          <p:spPr>
            <a:xfrm>
              <a:off x="8856617" y="2672607"/>
              <a:ext cx="2429172"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Structured</a:t>
              </a:r>
            </a:p>
          </p:txBody>
        </p:sp>
      </p:grpSp>
      <p:grpSp>
        <p:nvGrpSpPr>
          <p:cNvPr id="24" name="Group 23">
            <a:extLst>
              <a:ext uri="{FF2B5EF4-FFF2-40B4-BE49-F238E27FC236}">
                <a16:creationId xmlns:a16="http://schemas.microsoft.com/office/drawing/2014/main" id="{A524DB4F-25A1-4545-9984-94B1C979B73A}"/>
              </a:ext>
            </a:extLst>
          </p:cNvPr>
          <p:cNvGrpSpPr/>
          <p:nvPr/>
        </p:nvGrpSpPr>
        <p:grpSpPr>
          <a:xfrm>
            <a:off x="874641" y="3634983"/>
            <a:ext cx="10827025" cy="670954"/>
            <a:chOff x="651670" y="2634125"/>
            <a:chExt cx="10827025" cy="670954"/>
          </a:xfrm>
        </p:grpSpPr>
        <p:sp>
          <p:nvSpPr>
            <p:cNvPr id="25" name="Rectangle 24">
              <a:extLst>
                <a:ext uri="{FF2B5EF4-FFF2-40B4-BE49-F238E27FC236}">
                  <a16:creationId xmlns:a16="http://schemas.microsoft.com/office/drawing/2014/main" id="{E027744E-53C2-4D6F-B4F3-B42AC0ADEA12}"/>
                </a:ext>
              </a:extLst>
            </p:cNvPr>
            <p:cNvSpPr/>
            <p:nvPr/>
          </p:nvSpPr>
          <p:spPr>
            <a:xfrm>
              <a:off x="651670" y="2672607"/>
              <a:ext cx="2957486"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Result Driven</a:t>
              </a:r>
            </a:p>
          </p:txBody>
        </p:sp>
        <p:pic>
          <p:nvPicPr>
            <p:cNvPr id="26" name="Graphic 25" descr="Stop">
              <a:extLst>
                <a:ext uri="{FF2B5EF4-FFF2-40B4-BE49-F238E27FC236}">
                  <a16:creationId xmlns:a16="http://schemas.microsoft.com/office/drawing/2014/main" id="{E5D5EF8F-0349-4817-A894-66D354FA4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27" name="Graphic 26" descr="Stop">
              <a:extLst>
                <a:ext uri="{FF2B5EF4-FFF2-40B4-BE49-F238E27FC236}">
                  <a16:creationId xmlns:a16="http://schemas.microsoft.com/office/drawing/2014/main" id="{7566B7EA-039A-4066-B90B-36FBABF788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28" name="Graphic 27" descr="Stop">
              <a:extLst>
                <a:ext uri="{FF2B5EF4-FFF2-40B4-BE49-F238E27FC236}">
                  <a16:creationId xmlns:a16="http://schemas.microsoft.com/office/drawing/2014/main" id="{251E0DF8-09D8-496E-BB75-99B87A959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29" name="Graphic 28" descr="Stop">
              <a:extLst>
                <a:ext uri="{FF2B5EF4-FFF2-40B4-BE49-F238E27FC236}">
                  <a16:creationId xmlns:a16="http://schemas.microsoft.com/office/drawing/2014/main" id="{B293964E-2CDB-4F76-96AB-3DBD6CA03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30" name="Graphic 29" descr="Stop">
              <a:extLst>
                <a:ext uri="{FF2B5EF4-FFF2-40B4-BE49-F238E27FC236}">
                  <a16:creationId xmlns:a16="http://schemas.microsoft.com/office/drawing/2014/main" id="{80CC2279-B0B6-4F68-B77D-FFECA19DA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31" name="Graphic 30" descr="Stop">
              <a:extLst>
                <a:ext uri="{FF2B5EF4-FFF2-40B4-BE49-F238E27FC236}">
                  <a16:creationId xmlns:a16="http://schemas.microsoft.com/office/drawing/2014/main" id="{B42D87CE-3C36-4F7C-BEA6-A60F140DE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32" name="Graphic 31" descr="Stop">
              <a:extLst>
                <a:ext uri="{FF2B5EF4-FFF2-40B4-BE49-F238E27FC236}">
                  <a16:creationId xmlns:a16="http://schemas.microsoft.com/office/drawing/2014/main" id="{936558A7-D9CF-4B5D-A99C-11F3EB838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33" name="Rectangle 32">
              <a:extLst>
                <a:ext uri="{FF2B5EF4-FFF2-40B4-BE49-F238E27FC236}">
                  <a16:creationId xmlns:a16="http://schemas.microsoft.com/office/drawing/2014/main" id="{61EF8FC3-3EC4-4904-8251-40831B3D8A35}"/>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34" name="Rectangle 33">
              <a:extLst>
                <a:ext uri="{FF2B5EF4-FFF2-40B4-BE49-F238E27FC236}">
                  <a16:creationId xmlns:a16="http://schemas.microsoft.com/office/drawing/2014/main" id="{72902545-671F-42B8-9862-C2413AC3BCB8}"/>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35" name="Rectangle 34">
              <a:extLst>
                <a:ext uri="{FF2B5EF4-FFF2-40B4-BE49-F238E27FC236}">
                  <a16:creationId xmlns:a16="http://schemas.microsoft.com/office/drawing/2014/main" id="{C2EBB24A-FFAF-4952-A4EF-426614EBBBBC}"/>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36" name="Rectangle 35">
              <a:extLst>
                <a:ext uri="{FF2B5EF4-FFF2-40B4-BE49-F238E27FC236}">
                  <a16:creationId xmlns:a16="http://schemas.microsoft.com/office/drawing/2014/main" id="{21EBBA24-C50B-41FD-99B3-C5276172B304}"/>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37" name="Rectangle 36">
              <a:extLst>
                <a:ext uri="{FF2B5EF4-FFF2-40B4-BE49-F238E27FC236}">
                  <a16:creationId xmlns:a16="http://schemas.microsoft.com/office/drawing/2014/main" id="{BB3FC29A-7AA2-4C73-B3F7-EB9C8F0B95C5}"/>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38" name="Rectangle 37">
              <a:extLst>
                <a:ext uri="{FF2B5EF4-FFF2-40B4-BE49-F238E27FC236}">
                  <a16:creationId xmlns:a16="http://schemas.microsoft.com/office/drawing/2014/main" id="{4119C692-C8D7-4B80-B3BB-DF4A73A9AE0B}"/>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39" name="Rectangle 38">
              <a:extLst>
                <a:ext uri="{FF2B5EF4-FFF2-40B4-BE49-F238E27FC236}">
                  <a16:creationId xmlns:a16="http://schemas.microsoft.com/office/drawing/2014/main" id="{C8A079FB-7078-4441-A6E9-23D9746D4341}"/>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40" name="Rectangle 39">
              <a:extLst>
                <a:ext uri="{FF2B5EF4-FFF2-40B4-BE49-F238E27FC236}">
                  <a16:creationId xmlns:a16="http://schemas.microsoft.com/office/drawing/2014/main" id="{23721CDA-9ECA-4E5C-915B-6CC5F553917A}"/>
                </a:ext>
              </a:extLst>
            </p:cNvPr>
            <p:cNvSpPr/>
            <p:nvPr/>
          </p:nvSpPr>
          <p:spPr>
            <a:xfrm>
              <a:off x="8591577" y="2672607"/>
              <a:ext cx="2887118"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Idea Driven</a:t>
              </a:r>
            </a:p>
          </p:txBody>
        </p:sp>
      </p:grpSp>
      <p:grpSp>
        <p:nvGrpSpPr>
          <p:cNvPr id="41" name="Group 40">
            <a:extLst>
              <a:ext uri="{FF2B5EF4-FFF2-40B4-BE49-F238E27FC236}">
                <a16:creationId xmlns:a16="http://schemas.microsoft.com/office/drawing/2014/main" id="{847310BF-41D3-4DB4-B3B3-D1B20FB49DF1}"/>
              </a:ext>
            </a:extLst>
          </p:cNvPr>
          <p:cNvGrpSpPr/>
          <p:nvPr/>
        </p:nvGrpSpPr>
        <p:grpSpPr>
          <a:xfrm>
            <a:off x="2018129" y="4592976"/>
            <a:ext cx="9206147" cy="670954"/>
            <a:chOff x="1814602" y="2634125"/>
            <a:chExt cx="9206147" cy="670954"/>
          </a:xfrm>
        </p:grpSpPr>
        <p:sp>
          <p:nvSpPr>
            <p:cNvPr id="42" name="Rectangle 41">
              <a:extLst>
                <a:ext uri="{FF2B5EF4-FFF2-40B4-BE49-F238E27FC236}">
                  <a16:creationId xmlns:a16="http://schemas.microsoft.com/office/drawing/2014/main" id="{818DD0DC-33EA-4DB2-9254-4C8C080BFAC3}"/>
                </a:ext>
              </a:extLst>
            </p:cNvPr>
            <p:cNvSpPr/>
            <p:nvPr/>
          </p:nvSpPr>
          <p:spPr>
            <a:xfrm>
              <a:off x="1814602" y="2672607"/>
              <a:ext cx="1794553"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Chaotic</a:t>
              </a:r>
            </a:p>
          </p:txBody>
        </p:sp>
        <p:pic>
          <p:nvPicPr>
            <p:cNvPr id="43" name="Graphic 42" descr="Stop">
              <a:extLst>
                <a:ext uri="{FF2B5EF4-FFF2-40B4-BE49-F238E27FC236}">
                  <a16:creationId xmlns:a16="http://schemas.microsoft.com/office/drawing/2014/main" id="{F369133D-61BE-4948-826F-492276FFFD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44" name="Graphic 43" descr="Stop">
              <a:extLst>
                <a:ext uri="{FF2B5EF4-FFF2-40B4-BE49-F238E27FC236}">
                  <a16:creationId xmlns:a16="http://schemas.microsoft.com/office/drawing/2014/main" id="{3CC2FB9D-A77C-438F-B012-0CC7BF290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45" name="Graphic 44" descr="Stop">
              <a:extLst>
                <a:ext uri="{FF2B5EF4-FFF2-40B4-BE49-F238E27FC236}">
                  <a16:creationId xmlns:a16="http://schemas.microsoft.com/office/drawing/2014/main" id="{87E80BB5-B2EF-4366-AF59-FFA0985FB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46" name="Graphic 45" descr="Stop">
              <a:extLst>
                <a:ext uri="{FF2B5EF4-FFF2-40B4-BE49-F238E27FC236}">
                  <a16:creationId xmlns:a16="http://schemas.microsoft.com/office/drawing/2014/main" id="{7F903435-C9B1-4C32-BEF4-29D41E0549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47" name="Graphic 46" descr="Stop">
              <a:extLst>
                <a:ext uri="{FF2B5EF4-FFF2-40B4-BE49-F238E27FC236}">
                  <a16:creationId xmlns:a16="http://schemas.microsoft.com/office/drawing/2014/main" id="{F8E7779E-9B2F-451A-97DB-BE5815EE9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48" name="Graphic 47" descr="Stop">
              <a:extLst>
                <a:ext uri="{FF2B5EF4-FFF2-40B4-BE49-F238E27FC236}">
                  <a16:creationId xmlns:a16="http://schemas.microsoft.com/office/drawing/2014/main" id="{CFB6A5D4-81F8-4DFE-A1FC-F0E2BC442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49" name="Graphic 48" descr="Stop">
              <a:extLst>
                <a:ext uri="{FF2B5EF4-FFF2-40B4-BE49-F238E27FC236}">
                  <a16:creationId xmlns:a16="http://schemas.microsoft.com/office/drawing/2014/main" id="{B4DD41E0-6D54-49D6-BB55-940671975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50" name="Rectangle 49">
              <a:extLst>
                <a:ext uri="{FF2B5EF4-FFF2-40B4-BE49-F238E27FC236}">
                  <a16:creationId xmlns:a16="http://schemas.microsoft.com/office/drawing/2014/main" id="{C7700C74-FC20-4D00-AD59-B27B0CDD4819}"/>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51" name="Rectangle 50">
              <a:extLst>
                <a:ext uri="{FF2B5EF4-FFF2-40B4-BE49-F238E27FC236}">
                  <a16:creationId xmlns:a16="http://schemas.microsoft.com/office/drawing/2014/main" id="{1D20FF30-3FAA-439F-AE3B-1137CAC5CF9B}"/>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52" name="Rectangle 51">
              <a:extLst>
                <a:ext uri="{FF2B5EF4-FFF2-40B4-BE49-F238E27FC236}">
                  <a16:creationId xmlns:a16="http://schemas.microsoft.com/office/drawing/2014/main" id="{A195533A-06F7-4693-BA9A-B714468A3782}"/>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53" name="Rectangle 52">
              <a:extLst>
                <a:ext uri="{FF2B5EF4-FFF2-40B4-BE49-F238E27FC236}">
                  <a16:creationId xmlns:a16="http://schemas.microsoft.com/office/drawing/2014/main" id="{37AF8E23-DB70-4E61-8D2B-5B058F848C14}"/>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54" name="Rectangle 53">
              <a:extLst>
                <a:ext uri="{FF2B5EF4-FFF2-40B4-BE49-F238E27FC236}">
                  <a16:creationId xmlns:a16="http://schemas.microsoft.com/office/drawing/2014/main" id="{2DA44914-1761-429A-B176-CDF74C6D8858}"/>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55" name="Rectangle 54">
              <a:extLst>
                <a:ext uri="{FF2B5EF4-FFF2-40B4-BE49-F238E27FC236}">
                  <a16:creationId xmlns:a16="http://schemas.microsoft.com/office/drawing/2014/main" id="{D8C22C5F-9F8E-4A97-900B-6F3A7E1F0858}"/>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56" name="Rectangle 55">
              <a:extLst>
                <a:ext uri="{FF2B5EF4-FFF2-40B4-BE49-F238E27FC236}">
                  <a16:creationId xmlns:a16="http://schemas.microsoft.com/office/drawing/2014/main" id="{9BDA74CB-B3CB-4760-AB78-C8A451DA045D}"/>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57" name="Rectangle 56">
              <a:extLst>
                <a:ext uri="{FF2B5EF4-FFF2-40B4-BE49-F238E27FC236}">
                  <a16:creationId xmlns:a16="http://schemas.microsoft.com/office/drawing/2014/main" id="{14F73707-8A2B-419A-9D48-EDA1DE010A47}"/>
                </a:ext>
              </a:extLst>
            </p:cNvPr>
            <p:cNvSpPr/>
            <p:nvPr/>
          </p:nvSpPr>
          <p:spPr>
            <a:xfrm>
              <a:off x="8591577" y="2672607"/>
              <a:ext cx="2429172"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Stable</a:t>
              </a:r>
            </a:p>
          </p:txBody>
        </p:sp>
      </p:grpSp>
      <p:grpSp>
        <p:nvGrpSpPr>
          <p:cNvPr id="58" name="Group 57">
            <a:extLst>
              <a:ext uri="{FF2B5EF4-FFF2-40B4-BE49-F238E27FC236}">
                <a16:creationId xmlns:a16="http://schemas.microsoft.com/office/drawing/2014/main" id="{4BD0EC11-356F-452F-B850-E8131C14A443}"/>
              </a:ext>
            </a:extLst>
          </p:cNvPr>
          <p:cNvGrpSpPr/>
          <p:nvPr/>
        </p:nvGrpSpPr>
        <p:grpSpPr>
          <a:xfrm>
            <a:off x="874641" y="5593834"/>
            <a:ext cx="10972798" cy="670954"/>
            <a:chOff x="690558" y="2634125"/>
            <a:chExt cx="10972798" cy="670954"/>
          </a:xfrm>
        </p:grpSpPr>
        <p:sp>
          <p:nvSpPr>
            <p:cNvPr id="59" name="Rectangle 58">
              <a:extLst>
                <a:ext uri="{FF2B5EF4-FFF2-40B4-BE49-F238E27FC236}">
                  <a16:creationId xmlns:a16="http://schemas.microsoft.com/office/drawing/2014/main" id="{6E230DAD-AD5F-41FC-A758-0D5A059A1D2F}"/>
                </a:ext>
              </a:extLst>
            </p:cNvPr>
            <p:cNvSpPr/>
            <p:nvPr/>
          </p:nvSpPr>
          <p:spPr>
            <a:xfrm>
              <a:off x="690558" y="2672607"/>
              <a:ext cx="2918598"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Competitive</a:t>
              </a:r>
            </a:p>
          </p:txBody>
        </p:sp>
        <p:pic>
          <p:nvPicPr>
            <p:cNvPr id="60" name="Graphic 59" descr="Stop">
              <a:extLst>
                <a:ext uri="{FF2B5EF4-FFF2-40B4-BE49-F238E27FC236}">
                  <a16:creationId xmlns:a16="http://schemas.microsoft.com/office/drawing/2014/main" id="{A29AFC12-EA9F-42EA-B160-A7F40C8763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61" name="Graphic 60" descr="Stop">
              <a:extLst>
                <a:ext uri="{FF2B5EF4-FFF2-40B4-BE49-F238E27FC236}">
                  <a16:creationId xmlns:a16="http://schemas.microsoft.com/office/drawing/2014/main" id="{AEF7BF67-0E83-4009-99B7-A1125083E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62" name="Graphic 61" descr="Stop">
              <a:extLst>
                <a:ext uri="{FF2B5EF4-FFF2-40B4-BE49-F238E27FC236}">
                  <a16:creationId xmlns:a16="http://schemas.microsoft.com/office/drawing/2014/main" id="{B28FB654-2FE5-4AFB-85C7-C2069C7D3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63" name="Graphic 62" descr="Stop">
              <a:extLst>
                <a:ext uri="{FF2B5EF4-FFF2-40B4-BE49-F238E27FC236}">
                  <a16:creationId xmlns:a16="http://schemas.microsoft.com/office/drawing/2014/main" id="{B016F8ED-B925-49EC-BA0E-0A17BAA982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64" name="Graphic 63" descr="Stop">
              <a:extLst>
                <a:ext uri="{FF2B5EF4-FFF2-40B4-BE49-F238E27FC236}">
                  <a16:creationId xmlns:a16="http://schemas.microsoft.com/office/drawing/2014/main" id="{786C05F2-D72A-452D-BBFC-64D3D321A8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65" name="Graphic 64" descr="Stop">
              <a:extLst>
                <a:ext uri="{FF2B5EF4-FFF2-40B4-BE49-F238E27FC236}">
                  <a16:creationId xmlns:a16="http://schemas.microsoft.com/office/drawing/2014/main" id="{C965E053-EC93-48D8-99FA-A6050B720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66" name="Graphic 65" descr="Stop">
              <a:extLst>
                <a:ext uri="{FF2B5EF4-FFF2-40B4-BE49-F238E27FC236}">
                  <a16:creationId xmlns:a16="http://schemas.microsoft.com/office/drawing/2014/main" id="{527FE1C1-4C43-4C23-87DD-84057729A9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67" name="Rectangle 66">
              <a:extLst>
                <a:ext uri="{FF2B5EF4-FFF2-40B4-BE49-F238E27FC236}">
                  <a16:creationId xmlns:a16="http://schemas.microsoft.com/office/drawing/2014/main" id="{09643E0F-4EF6-4493-805A-D4C765251B17}"/>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68" name="Rectangle 67">
              <a:extLst>
                <a:ext uri="{FF2B5EF4-FFF2-40B4-BE49-F238E27FC236}">
                  <a16:creationId xmlns:a16="http://schemas.microsoft.com/office/drawing/2014/main" id="{57F23642-0F63-4B80-988B-8652157CAF48}"/>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69" name="Rectangle 68">
              <a:extLst>
                <a:ext uri="{FF2B5EF4-FFF2-40B4-BE49-F238E27FC236}">
                  <a16:creationId xmlns:a16="http://schemas.microsoft.com/office/drawing/2014/main" id="{8DE5A6FC-F161-4783-B9D3-E6801579CD29}"/>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70" name="Rectangle 69">
              <a:extLst>
                <a:ext uri="{FF2B5EF4-FFF2-40B4-BE49-F238E27FC236}">
                  <a16:creationId xmlns:a16="http://schemas.microsoft.com/office/drawing/2014/main" id="{9D3C09FA-655D-41DF-9CB8-C7532301D1F1}"/>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71" name="Rectangle 70">
              <a:extLst>
                <a:ext uri="{FF2B5EF4-FFF2-40B4-BE49-F238E27FC236}">
                  <a16:creationId xmlns:a16="http://schemas.microsoft.com/office/drawing/2014/main" id="{CD7B6A2F-D995-4657-82D8-21E2C68CB299}"/>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72" name="Rectangle 71">
              <a:extLst>
                <a:ext uri="{FF2B5EF4-FFF2-40B4-BE49-F238E27FC236}">
                  <a16:creationId xmlns:a16="http://schemas.microsoft.com/office/drawing/2014/main" id="{11641204-3BBD-4436-AD41-8727B65AB3FE}"/>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73" name="Rectangle 72">
              <a:extLst>
                <a:ext uri="{FF2B5EF4-FFF2-40B4-BE49-F238E27FC236}">
                  <a16:creationId xmlns:a16="http://schemas.microsoft.com/office/drawing/2014/main" id="{0BF284A4-193F-4825-991F-475FD7F31716}"/>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74" name="Rectangle 73">
              <a:extLst>
                <a:ext uri="{FF2B5EF4-FFF2-40B4-BE49-F238E27FC236}">
                  <a16:creationId xmlns:a16="http://schemas.microsoft.com/office/drawing/2014/main" id="{F7601620-404B-40B2-B00A-4F16FBC76CE0}"/>
                </a:ext>
              </a:extLst>
            </p:cNvPr>
            <p:cNvSpPr/>
            <p:nvPr/>
          </p:nvSpPr>
          <p:spPr>
            <a:xfrm>
              <a:off x="8591576" y="2672607"/>
              <a:ext cx="3071780"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Collaborative</a:t>
              </a:r>
            </a:p>
          </p:txBody>
        </p:sp>
      </p:grpSp>
      <p:sp>
        <p:nvSpPr>
          <p:cNvPr id="75" name="TextBox 74">
            <a:extLst>
              <a:ext uri="{FF2B5EF4-FFF2-40B4-BE49-F238E27FC236}">
                <a16:creationId xmlns:a16="http://schemas.microsoft.com/office/drawing/2014/main" id="{652D089C-7BFA-45F6-A338-E3E8BC91A1A0}"/>
              </a:ext>
            </a:extLst>
          </p:cNvPr>
          <p:cNvSpPr txBox="1"/>
          <p:nvPr/>
        </p:nvSpPr>
        <p:spPr>
          <a:xfrm>
            <a:off x="917516" y="2703334"/>
            <a:ext cx="914400" cy="461665"/>
          </a:xfrm>
          <a:prstGeom prst="rect">
            <a:avLst/>
          </a:prstGeom>
          <a:noFill/>
        </p:spPr>
        <p:txBody>
          <a:bodyPr wrap="square" rtlCol="0">
            <a:spAutoFit/>
          </a:bodyPr>
          <a:lstStyle/>
          <a:p>
            <a:r>
              <a:rPr lang="en-US" sz="2400" b="1" dirty="0">
                <a:solidFill>
                  <a:schemeClr val="tx1"/>
                </a:solidFill>
              </a:rPr>
              <a:t>6)</a:t>
            </a:r>
            <a:endParaRPr lang="en-US" sz="2400" dirty="0"/>
          </a:p>
        </p:txBody>
      </p:sp>
      <p:sp>
        <p:nvSpPr>
          <p:cNvPr id="77" name="TextBox 76">
            <a:extLst>
              <a:ext uri="{FF2B5EF4-FFF2-40B4-BE49-F238E27FC236}">
                <a16:creationId xmlns:a16="http://schemas.microsoft.com/office/drawing/2014/main" id="{9F73E0C4-7B09-4BEC-8983-3AD122CB0386}"/>
              </a:ext>
            </a:extLst>
          </p:cNvPr>
          <p:cNvSpPr txBox="1"/>
          <p:nvPr/>
        </p:nvSpPr>
        <p:spPr>
          <a:xfrm>
            <a:off x="917516" y="3711848"/>
            <a:ext cx="914400" cy="461665"/>
          </a:xfrm>
          <a:prstGeom prst="rect">
            <a:avLst/>
          </a:prstGeom>
          <a:noFill/>
        </p:spPr>
        <p:txBody>
          <a:bodyPr wrap="square" rtlCol="0">
            <a:spAutoFit/>
          </a:bodyPr>
          <a:lstStyle/>
          <a:p>
            <a:r>
              <a:rPr lang="en-US" sz="2400" b="1" dirty="0">
                <a:solidFill>
                  <a:schemeClr val="tx1"/>
                </a:solidFill>
              </a:rPr>
              <a:t>7)</a:t>
            </a:r>
            <a:endParaRPr lang="en-US" sz="2400" dirty="0"/>
          </a:p>
        </p:txBody>
      </p:sp>
      <p:sp>
        <p:nvSpPr>
          <p:cNvPr id="78" name="TextBox 77">
            <a:extLst>
              <a:ext uri="{FF2B5EF4-FFF2-40B4-BE49-F238E27FC236}">
                <a16:creationId xmlns:a16="http://schemas.microsoft.com/office/drawing/2014/main" id="{719F58B9-B95D-4D50-976E-EE7E64074D9F}"/>
              </a:ext>
            </a:extLst>
          </p:cNvPr>
          <p:cNvSpPr txBox="1"/>
          <p:nvPr/>
        </p:nvSpPr>
        <p:spPr>
          <a:xfrm>
            <a:off x="917516" y="4659236"/>
            <a:ext cx="914400" cy="461665"/>
          </a:xfrm>
          <a:prstGeom prst="rect">
            <a:avLst/>
          </a:prstGeom>
          <a:noFill/>
        </p:spPr>
        <p:txBody>
          <a:bodyPr wrap="square" rtlCol="0">
            <a:spAutoFit/>
          </a:bodyPr>
          <a:lstStyle/>
          <a:p>
            <a:r>
              <a:rPr lang="en-US" sz="2400" b="1" dirty="0">
                <a:solidFill>
                  <a:schemeClr val="tx1"/>
                </a:solidFill>
              </a:rPr>
              <a:t>8)</a:t>
            </a:r>
            <a:endParaRPr lang="en-US" sz="2400" dirty="0"/>
          </a:p>
        </p:txBody>
      </p:sp>
      <p:sp>
        <p:nvSpPr>
          <p:cNvPr id="79" name="TextBox 78">
            <a:extLst>
              <a:ext uri="{FF2B5EF4-FFF2-40B4-BE49-F238E27FC236}">
                <a16:creationId xmlns:a16="http://schemas.microsoft.com/office/drawing/2014/main" id="{5981FA33-31B7-4261-A1A9-51A199966AA9}"/>
              </a:ext>
            </a:extLst>
          </p:cNvPr>
          <p:cNvSpPr txBox="1"/>
          <p:nvPr/>
        </p:nvSpPr>
        <p:spPr>
          <a:xfrm>
            <a:off x="917516" y="5697203"/>
            <a:ext cx="914400" cy="461665"/>
          </a:xfrm>
          <a:prstGeom prst="rect">
            <a:avLst/>
          </a:prstGeom>
          <a:noFill/>
        </p:spPr>
        <p:txBody>
          <a:bodyPr wrap="square" rtlCol="0">
            <a:spAutoFit/>
          </a:bodyPr>
          <a:lstStyle/>
          <a:p>
            <a:r>
              <a:rPr lang="en-US" sz="2400" b="1" dirty="0">
                <a:solidFill>
                  <a:schemeClr val="tx1"/>
                </a:solidFill>
              </a:rPr>
              <a:t>9)</a:t>
            </a:r>
            <a:endParaRPr lang="en-US" sz="2400" dirty="0"/>
          </a:p>
        </p:txBody>
      </p:sp>
    </p:spTree>
    <p:extLst>
      <p:ext uri="{BB962C8B-B14F-4D97-AF65-F5344CB8AC3E}">
        <p14:creationId xmlns:p14="http://schemas.microsoft.com/office/powerpoint/2010/main" val="85275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1040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Rate the organization’s culture using the sliding scale below. </a:t>
            </a:r>
          </a:p>
          <a:p>
            <a:pPr lvl="0"/>
            <a:r>
              <a:rPr lang="en-US" sz="2000" dirty="0">
                <a:solidFill>
                  <a:schemeClr val="tx1"/>
                </a:solidFill>
              </a:rPr>
              <a:t>Mark an “X” in the appropriate rating where you feel the organization falls in between the two given attributes. </a:t>
            </a:r>
          </a:p>
        </p:txBody>
      </p:sp>
      <p:grpSp>
        <p:nvGrpSpPr>
          <p:cNvPr id="7" name="Group 6">
            <a:extLst>
              <a:ext uri="{FF2B5EF4-FFF2-40B4-BE49-F238E27FC236}">
                <a16:creationId xmlns:a16="http://schemas.microsoft.com/office/drawing/2014/main" id="{F99A1ABB-47EA-4CDC-9733-DA7B6CDBAE9C}"/>
              </a:ext>
            </a:extLst>
          </p:cNvPr>
          <p:cNvGrpSpPr/>
          <p:nvPr/>
        </p:nvGrpSpPr>
        <p:grpSpPr>
          <a:xfrm>
            <a:off x="1460632" y="2117288"/>
            <a:ext cx="9655775" cy="670954"/>
            <a:chOff x="1364974" y="2634125"/>
            <a:chExt cx="9655775" cy="670954"/>
          </a:xfrm>
        </p:grpSpPr>
        <p:sp>
          <p:nvSpPr>
            <p:cNvPr id="5" name="Rectangle 4">
              <a:extLst>
                <a:ext uri="{FF2B5EF4-FFF2-40B4-BE49-F238E27FC236}">
                  <a16:creationId xmlns:a16="http://schemas.microsoft.com/office/drawing/2014/main" id="{B7AFB5A8-7673-4C04-9339-DBD4D3E9F103}"/>
                </a:ext>
              </a:extLst>
            </p:cNvPr>
            <p:cNvSpPr/>
            <p:nvPr/>
          </p:nvSpPr>
          <p:spPr>
            <a:xfrm>
              <a:off x="1364974" y="2672607"/>
              <a:ext cx="2244181"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Inclusive</a:t>
              </a:r>
            </a:p>
          </p:txBody>
        </p:sp>
        <p:pic>
          <p:nvPicPr>
            <p:cNvPr id="3" name="Graphic 2" descr="Stop">
              <a:extLst>
                <a:ext uri="{FF2B5EF4-FFF2-40B4-BE49-F238E27FC236}">
                  <a16:creationId xmlns:a16="http://schemas.microsoft.com/office/drawing/2014/main" id="{0883A847-8010-49A5-9C0F-9209055AC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9" name="Graphic 8" descr="Stop">
              <a:extLst>
                <a:ext uri="{FF2B5EF4-FFF2-40B4-BE49-F238E27FC236}">
                  <a16:creationId xmlns:a16="http://schemas.microsoft.com/office/drawing/2014/main" id="{1AC7E004-EC88-4FC9-9C95-8646E73E5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10" name="Graphic 9" descr="Stop">
              <a:extLst>
                <a:ext uri="{FF2B5EF4-FFF2-40B4-BE49-F238E27FC236}">
                  <a16:creationId xmlns:a16="http://schemas.microsoft.com/office/drawing/2014/main" id="{3283304F-7072-41CC-A6E5-C8A96CF25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11" name="Graphic 10" descr="Stop">
              <a:extLst>
                <a:ext uri="{FF2B5EF4-FFF2-40B4-BE49-F238E27FC236}">
                  <a16:creationId xmlns:a16="http://schemas.microsoft.com/office/drawing/2014/main" id="{450FDCAC-CC1B-4055-8EC6-6215CC67B0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12" name="Graphic 11" descr="Stop">
              <a:extLst>
                <a:ext uri="{FF2B5EF4-FFF2-40B4-BE49-F238E27FC236}">
                  <a16:creationId xmlns:a16="http://schemas.microsoft.com/office/drawing/2014/main" id="{EF90017C-C7C3-4D50-87C8-2D00889F0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14" name="Graphic 13" descr="Stop">
              <a:extLst>
                <a:ext uri="{FF2B5EF4-FFF2-40B4-BE49-F238E27FC236}">
                  <a16:creationId xmlns:a16="http://schemas.microsoft.com/office/drawing/2014/main" id="{573E449C-9AC0-493E-8E93-E599CEFCB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15" name="Graphic 14" descr="Stop">
              <a:extLst>
                <a:ext uri="{FF2B5EF4-FFF2-40B4-BE49-F238E27FC236}">
                  <a16:creationId xmlns:a16="http://schemas.microsoft.com/office/drawing/2014/main" id="{B301765A-C2B3-4716-843B-541FA3A6C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16" name="Rectangle 15">
              <a:extLst>
                <a:ext uri="{FF2B5EF4-FFF2-40B4-BE49-F238E27FC236}">
                  <a16:creationId xmlns:a16="http://schemas.microsoft.com/office/drawing/2014/main" id="{25FF9641-25B3-477F-B7BE-70DF7A664679}"/>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17" name="Rectangle 16">
              <a:extLst>
                <a:ext uri="{FF2B5EF4-FFF2-40B4-BE49-F238E27FC236}">
                  <a16:creationId xmlns:a16="http://schemas.microsoft.com/office/drawing/2014/main" id="{F405B29E-D6F2-4A2C-8640-1902BAD29038}"/>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18" name="Rectangle 17">
              <a:extLst>
                <a:ext uri="{FF2B5EF4-FFF2-40B4-BE49-F238E27FC236}">
                  <a16:creationId xmlns:a16="http://schemas.microsoft.com/office/drawing/2014/main" id="{F27A66FC-26A5-4F90-807A-1BBCF7BBDE06}"/>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19" name="Rectangle 18">
              <a:extLst>
                <a:ext uri="{FF2B5EF4-FFF2-40B4-BE49-F238E27FC236}">
                  <a16:creationId xmlns:a16="http://schemas.microsoft.com/office/drawing/2014/main" id="{EAA4AA6A-6976-432A-80AF-3B7801470603}"/>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20" name="Rectangle 19">
              <a:extLst>
                <a:ext uri="{FF2B5EF4-FFF2-40B4-BE49-F238E27FC236}">
                  <a16:creationId xmlns:a16="http://schemas.microsoft.com/office/drawing/2014/main" id="{A3BD2003-D492-4345-9263-8BA47C8D1CA5}"/>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21" name="Rectangle 20">
              <a:extLst>
                <a:ext uri="{FF2B5EF4-FFF2-40B4-BE49-F238E27FC236}">
                  <a16:creationId xmlns:a16="http://schemas.microsoft.com/office/drawing/2014/main" id="{7DD81D40-F504-4FE6-BD8D-B7C60BD88593}"/>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22" name="Rectangle 21">
              <a:extLst>
                <a:ext uri="{FF2B5EF4-FFF2-40B4-BE49-F238E27FC236}">
                  <a16:creationId xmlns:a16="http://schemas.microsoft.com/office/drawing/2014/main" id="{4D234582-A92E-4AE3-B65D-0F08ECEE4A06}"/>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23" name="Rectangle 22">
              <a:extLst>
                <a:ext uri="{FF2B5EF4-FFF2-40B4-BE49-F238E27FC236}">
                  <a16:creationId xmlns:a16="http://schemas.microsoft.com/office/drawing/2014/main" id="{0B3EC6EA-0DC4-40C4-86A4-7E742C1B349F}"/>
                </a:ext>
              </a:extLst>
            </p:cNvPr>
            <p:cNvSpPr/>
            <p:nvPr/>
          </p:nvSpPr>
          <p:spPr>
            <a:xfrm>
              <a:off x="8591577" y="2672607"/>
              <a:ext cx="2429172"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Tribal</a:t>
              </a:r>
            </a:p>
          </p:txBody>
        </p:sp>
      </p:grpSp>
      <p:grpSp>
        <p:nvGrpSpPr>
          <p:cNvPr id="24" name="Group 23">
            <a:extLst>
              <a:ext uri="{FF2B5EF4-FFF2-40B4-BE49-F238E27FC236}">
                <a16:creationId xmlns:a16="http://schemas.microsoft.com/office/drawing/2014/main" id="{A524DB4F-25A1-4545-9984-94B1C979B73A}"/>
              </a:ext>
            </a:extLst>
          </p:cNvPr>
          <p:cNvGrpSpPr/>
          <p:nvPr/>
        </p:nvGrpSpPr>
        <p:grpSpPr>
          <a:xfrm>
            <a:off x="1102553" y="3118147"/>
            <a:ext cx="10466593" cy="670954"/>
            <a:chOff x="1012102" y="2634125"/>
            <a:chExt cx="10466593" cy="670954"/>
          </a:xfrm>
        </p:grpSpPr>
        <p:sp>
          <p:nvSpPr>
            <p:cNvPr id="25" name="Rectangle 24">
              <a:extLst>
                <a:ext uri="{FF2B5EF4-FFF2-40B4-BE49-F238E27FC236}">
                  <a16:creationId xmlns:a16="http://schemas.microsoft.com/office/drawing/2014/main" id="{E027744E-53C2-4D6F-B4F3-B42AC0ADEA12}"/>
                </a:ext>
              </a:extLst>
            </p:cNvPr>
            <p:cNvSpPr/>
            <p:nvPr/>
          </p:nvSpPr>
          <p:spPr>
            <a:xfrm>
              <a:off x="1012102" y="2672607"/>
              <a:ext cx="2597054"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Few Rules</a:t>
              </a:r>
            </a:p>
          </p:txBody>
        </p:sp>
        <p:pic>
          <p:nvPicPr>
            <p:cNvPr id="26" name="Graphic 25" descr="Stop">
              <a:extLst>
                <a:ext uri="{FF2B5EF4-FFF2-40B4-BE49-F238E27FC236}">
                  <a16:creationId xmlns:a16="http://schemas.microsoft.com/office/drawing/2014/main" id="{E5D5EF8F-0349-4817-A894-66D354FA4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27" name="Graphic 26" descr="Stop">
              <a:extLst>
                <a:ext uri="{FF2B5EF4-FFF2-40B4-BE49-F238E27FC236}">
                  <a16:creationId xmlns:a16="http://schemas.microsoft.com/office/drawing/2014/main" id="{7566B7EA-039A-4066-B90B-36FBABF788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28" name="Graphic 27" descr="Stop">
              <a:extLst>
                <a:ext uri="{FF2B5EF4-FFF2-40B4-BE49-F238E27FC236}">
                  <a16:creationId xmlns:a16="http://schemas.microsoft.com/office/drawing/2014/main" id="{251E0DF8-09D8-496E-BB75-99B87A959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29" name="Graphic 28" descr="Stop">
              <a:extLst>
                <a:ext uri="{FF2B5EF4-FFF2-40B4-BE49-F238E27FC236}">
                  <a16:creationId xmlns:a16="http://schemas.microsoft.com/office/drawing/2014/main" id="{B293964E-2CDB-4F76-96AB-3DBD6CA03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30" name="Graphic 29" descr="Stop">
              <a:extLst>
                <a:ext uri="{FF2B5EF4-FFF2-40B4-BE49-F238E27FC236}">
                  <a16:creationId xmlns:a16="http://schemas.microsoft.com/office/drawing/2014/main" id="{80CC2279-B0B6-4F68-B77D-FFECA19DA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31" name="Graphic 30" descr="Stop">
              <a:extLst>
                <a:ext uri="{FF2B5EF4-FFF2-40B4-BE49-F238E27FC236}">
                  <a16:creationId xmlns:a16="http://schemas.microsoft.com/office/drawing/2014/main" id="{B42D87CE-3C36-4F7C-BEA6-A60F140DE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32" name="Graphic 31" descr="Stop">
              <a:extLst>
                <a:ext uri="{FF2B5EF4-FFF2-40B4-BE49-F238E27FC236}">
                  <a16:creationId xmlns:a16="http://schemas.microsoft.com/office/drawing/2014/main" id="{936558A7-D9CF-4B5D-A99C-11F3EB838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33" name="Rectangle 32">
              <a:extLst>
                <a:ext uri="{FF2B5EF4-FFF2-40B4-BE49-F238E27FC236}">
                  <a16:creationId xmlns:a16="http://schemas.microsoft.com/office/drawing/2014/main" id="{61EF8FC3-3EC4-4904-8251-40831B3D8A35}"/>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34" name="Rectangle 33">
              <a:extLst>
                <a:ext uri="{FF2B5EF4-FFF2-40B4-BE49-F238E27FC236}">
                  <a16:creationId xmlns:a16="http://schemas.microsoft.com/office/drawing/2014/main" id="{72902545-671F-42B8-9862-C2413AC3BCB8}"/>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35" name="Rectangle 34">
              <a:extLst>
                <a:ext uri="{FF2B5EF4-FFF2-40B4-BE49-F238E27FC236}">
                  <a16:creationId xmlns:a16="http://schemas.microsoft.com/office/drawing/2014/main" id="{C2EBB24A-FFAF-4952-A4EF-426614EBBBBC}"/>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36" name="Rectangle 35">
              <a:extLst>
                <a:ext uri="{FF2B5EF4-FFF2-40B4-BE49-F238E27FC236}">
                  <a16:creationId xmlns:a16="http://schemas.microsoft.com/office/drawing/2014/main" id="{21EBBA24-C50B-41FD-99B3-C5276172B304}"/>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37" name="Rectangle 36">
              <a:extLst>
                <a:ext uri="{FF2B5EF4-FFF2-40B4-BE49-F238E27FC236}">
                  <a16:creationId xmlns:a16="http://schemas.microsoft.com/office/drawing/2014/main" id="{BB3FC29A-7AA2-4C73-B3F7-EB9C8F0B95C5}"/>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38" name="Rectangle 37">
              <a:extLst>
                <a:ext uri="{FF2B5EF4-FFF2-40B4-BE49-F238E27FC236}">
                  <a16:creationId xmlns:a16="http://schemas.microsoft.com/office/drawing/2014/main" id="{4119C692-C8D7-4B80-B3BB-DF4A73A9AE0B}"/>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39" name="Rectangle 38">
              <a:extLst>
                <a:ext uri="{FF2B5EF4-FFF2-40B4-BE49-F238E27FC236}">
                  <a16:creationId xmlns:a16="http://schemas.microsoft.com/office/drawing/2014/main" id="{C8A079FB-7078-4441-A6E9-23D9746D4341}"/>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40" name="Rectangle 39">
              <a:extLst>
                <a:ext uri="{FF2B5EF4-FFF2-40B4-BE49-F238E27FC236}">
                  <a16:creationId xmlns:a16="http://schemas.microsoft.com/office/drawing/2014/main" id="{23721CDA-9ECA-4E5C-915B-6CC5F553917A}"/>
                </a:ext>
              </a:extLst>
            </p:cNvPr>
            <p:cNvSpPr/>
            <p:nvPr/>
          </p:nvSpPr>
          <p:spPr>
            <a:xfrm>
              <a:off x="8591577" y="2672607"/>
              <a:ext cx="2887118"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Lots of Rules</a:t>
              </a:r>
            </a:p>
          </p:txBody>
        </p:sp>
      </p:grpSp>
      <p:grpSp>
        <p:nvGrpSpPr>
          <p:cNvPr id="41" name="Group 40">
            <a:extLst>
              <a:ext uri="{FF2B5EF4-FFF2-40B4-BE49-F238E27FC236}">
                <a16:creationId xmlns:a16="http://schemas.microsoft.com/office/drawing/2014/main" id="{847310BF-41D3-4DB4-B3B3-D1B20FB49DF1}"/>
              </a:ext>
            </a:extLst>
          </p:cNvPr>
          <p:cNvGrpSpPr/>
          <p:nvPr/>
        </p:nvGrpSpPr>
        <p:grpSpPr>
          <a:xfrm>
            <a:off x="1129057" y="4076140"/>
            <a:ext cx="10728575" cy="670954"/>
            <a:chOff x="1058050" y="2634125"/>
            <a:chExt cx="10728575" cy="670954"/>
          </a:xfrm>
        </p:grpSpPr>
        <p:sp>
          <p:nvSpPr>
            <p:cNvPr id="42" name="Rectangle 41">
              <a:extLst>
                <a:ext uri="{FF2B5EF4-FFF2-40B4-BE49-F238E27FC236}">
                  <a16:creationId xmlns:a16="http://schemas.microsoft.com/office/drawing/2014/main" id="{818DD0DC-33EA-4DB2-9254-4C8C080BFAC3}"/>
                </a:ext>
              </a:extLst>
            </p:cNvPr>
            <p:cNvSpPr/>
            <p:nvPr/>
          </p:nvSpPr>
          <p:spPr>
            <a:xfrm>
              <a:off x="1058050" y="2672607"/>
              <a:ext cx="2551105"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Innovative</a:t>
              </a:r>
            </a:p>
          </p:txBody>
        </p:sp>
        <p:pic>
          <p:nvPicPr>
            <p:cNvPr id="43" name="Graphic 42" descr="Stop">
              <a:extLst>
                <a:ext uri="{FF2B5EF4-FFF2-40B4-BE49-F238E27FC236}">
                  <a16:creationId xmlns:a16="http://schemas.microsoft.com/office/drawing/2014/main" id="{F369133D-61BE-4948-826F-492276FFFD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44" name="Graphic 43" descr="Stop">
              <a:extLst>
                <a:ext uri="{FF2B5EF4-FFF2-40B4-BE49-F238E27FC236}">
                  <a16:creationId xmlns:a16="http://schemas.microsoft.com/office/drawing/2014/main" id="{3CC2FB9D-A77C-438F-B012-0CC7BF290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45" name="Graphic 44" descr="Stop">
              <a:extLst>
                <a:ext uri="{FF2B5EF4-FFF2-40B4-BE49-F238E27FC236}">
                  <a16:creationId xmlns:a16="http://schemas.microsoft.com/office/drawing/2014/main" id="{87E80BB5-B2EF-4366-AF59-FFA0985FB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46" name="Graphic 45" descr="Stop">
              <a:extLst>
                <a:ext uri="{FF2B5EF4-FFF2-40B4-BE49-F238E27FC236}">
                  <a16:creationId xmlns:a16="http://schemas.microsoft.com/office/drawing/2014/main" id="{7F903435-C9B1-4C32-BEF4-29D41E0549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47" name="Graphic 46" descr="Stop">
              <a:extLst>
                <a:ext uri="{FF2B5EF4-FFF2-40B4-BE49-F238E27FC236}">
                  <a16:creationId xmlns:a16="http://schemas.microsoft.com/office/drawing/2014/main" id="{F8E7779E-9B2F-451A-97DB-BE5815EE9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48" name="Graphic 47" descr="Stop">
              <a:extLst>
                <a:ext uri="{FF2B5EF4-FFF2-40B4-BE49-F238E27FC236}">
                  <a16:creationId xmlns:a16="http://schemas.microsoft.com/office/drawing/2014/main" id="{CFB6A5D4-81F8-4DFE-A1FC-F0E2BC442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49" name="Graphic 48" descr="Stop">
              <a:extLst>
                <a:ext uri="{FF2B5EF4-FFF2-40B4-BE49-F238E27FC236}">
                  <a16:creationId xmlns:a16="http://schemas.microsoft.com/office/drawing/2014/main" id="{B4DD41E0-6D54-49D6-BB55-940671975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50" name="Rectangle 49">
              <a:extLst>
                <a:ext uri="{FF2B5EF4-FFF2-40B4-BE49-F238E27FC236}">
                  <a16:creationId xmlns:a16="http://schemas.microsoft.com/office/drawing/2014/main" id="{C7700C74-FC20-4D00-AD59-B27B0CDD4819}"/>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51" name="Rectangle 50">
              <a:extLst>
                <a:ext uri="{FF2B5EF4-FFF2-40B4-BE49-F238E27FC236}">
                  <a16:creationId xmlns:a16="http://schemas.microsoft.com/office/drawing/2014/main" id="{1D20FF30-3FAA-439F-AE3B-1137CAC5CF9B}"/>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52" name="Rectangle 51">
              <a:extLst>
                <a:ext uri="{FF2B5EF4-FFF2-40B4-BE49-F238E27FC236}">
                  <a16:creationId xmlns:a16="http://schemas.microsoft.com/office/drawing/2014/main" id="{A195533A-06F7-4693-BA9A-B714468A3782}"/>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53" name="Rectangle 52">
              <a:extLst>
                <a:ext uri="{FF2B5EF4-FFF2-40B4-BE49-F238E27FC236}">
                  <a16:creationId xmlns:a16="http://schemas.microsoft.com/office/drawing/2014/main" id="{37AF8E23-DB70-4E61-8D2B-5B058F848C14}"/>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54" name="Rectangle 53">
              <a:extLst>
                <a:ext uri="{FF2B5EF4-FFF2-40B4-BE49-F238E27FC236}">
                  <a16:creationId xmlns:a16="http://schemas.microsoft.com/office/drawing/2014/main" id="{2DA44914-1761-429A-B176-CDF74C6D8858}"/>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55" name="Rectangle 54">
              <a:extLst>
                <a:ext uri="{FF2B5EF4-FFF2-40B4-BE49-F238E27FC236}">
                  <a16:creationId xmlns:a16="http://schemas.microsoft.com/office/drawing/2014/main" id="{D8C22C5F-9F8E-4A97-900B-6F3A7E1F0858}"/>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56" name="Rectangle 55">
              <a:extLst>
                <a:ext uri="{FF2B5EF4-FFF2-40B4-BE49-F238E27FC236}">
                  <a16:creationId xmlns:a16="http://schemas.microsoft.com/office/drawing/2014/main" id="{9BDA74CB-B3CB-4760-AB78-C8A451DA045D}"/>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57" name="Rectangle 56">
              <a:extLst>
                <a:ext uri="{FF2B5EF4-FFF2-40B4-BE49-F238E27FC236}">
                  <a16:creationId xmlns:a16="http://schemas.microsoft.com/office/drawing/2014/main" id="{14F73707-8A2B-419A-9D48-EDA1DE010A47}"/>
                </a:ext>
              </a:extLst>
            </p:cNvPr>
            <p:cNvSpPr/>
            <p:nvPr/>
          </p:nvSpPr>
          <p:spPr>
            <a:xfrm>
              <a:off x="8591577" y="2672607"/>
              <a:ext cx="3195048"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Slow to Adapt</a:t>
              </a:r>
            </a:p>
          </p:txBody>
        </p:sp>
      </p:grpSp>
      <p:grpSp>
        <p:nvGrpSpPr>
          <p:cNvPr id="58" name="Group 57">
            <a:extLst>
              <a:ext uri="{FF2B5EF4-FFF2-40B4-BE49-F238E27FC236}">
                <a16:creationId xmlns:a16="http://schemas.microsoft.com/office/drawing/2014/main" id="{4BD0EC11-356F-452F-B850-E8131C14A443}"/>
              </a:ext>
            </a:extLst>
          </p:cNvPr>
          <p:cNvGrpSpPr/>
          <p:nvPr/>
        </p:nvGrpSpPr>
        <p:grpSpPr>
          <a:xfrm>
            <a:off x="742121" y="5076998"/>
            <a:ext cx="10601737" cy="670954"/>
            <a:chOff x="690558" y="2634125"/>
            <a:chExt cx="10601737" cy="670954"/>
          </a:xfrm>
        </p:grpSpPr>
        <p:sp>
          <p:nvSpPr>
            <p:cNvPr id="59" name="Rectangle 58">
              <a:extLst>
                <a:ext uri="{FF2B5EF4-FFF2-40B4-BE49-F238E27FC236}">
                  <a16:creationId xmlns:a16="http://schemas.microsoft.com/office/drawing/2014/main" id="{6E230DAD-AD5F-41FC-A758-0D5A059A1D2F}"/>
                </a:ext>
              </a:extLst>
            </p:cNvPr>
            <p:cNvSpPr/>
            <p:nvPr/>
          </p:nvSpPr>
          <p:spPr>
            <a:xfrm>
              <a:off x="690558" y="2672607"/>
              <a:ext cx="2918598"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r"/>
              <a:r>
                <a:rPr lang="en-US" sz="3400" b="1" dirty="0">
                  <a:solidFill>
                    <a:schemeClr val="tx1"/>
                  </a:solidFill>
                </a:rPr>
                <a:t>Impulsive</a:t>
              </a:r>
            </a:p>
          </p:txBody>
        </p:sp>
        <p:pic>
          <p:nvPicPr>
            <p:cNvPr id="60" name="Graphic 59" descr="Stop">
              <a:extLst>
                <a:ext uri="{FF2B5EF4-FFF2-40B4-BE49-F238E27FC236}">
                  <a16:creationId xmlns:a16="http://schemas.microsoft.com/office/drawing/2014/main" id="{A29AFC12-EA9F-42EA-B160-A7F40C8763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580" y="2634125"/>
              <a:ext cx="781189" cy="670954"/>
            </a:xfrm>
            <a:prstGeom prst="rect">
              <a:avLst/>
            </a:prstGeom>
          </p:spPr>
        </p:pic>
        <p:pic>
          <p:nvPicPr>
            <p:cNvPr id="61" name="Graphic 60" descr="Stop">
              <a:extLst>
                <a:ext uri="{FF2B5EF4-FFF2-40B4-BE49-F238E27FC236}">
                  <a16:creationId xmlns:a16="http://schemas.microsoft.com/office/drawing/2014/main" id="{AEF7BF67-0E83-4009-99B7-A1125083E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927" y="2634125"/>
              <a:ext cx="781189" cy="670954"/>
            </a:xfrm>
            <a:prstGeom prst="rect">
              <a:avLst/>
            </a:prstGeom>
          </p:spPr>
        </p:pic>
        <p:pic>
          <p:nvPicPr>
            <p:cNvPr id="62" name="Graphic 61" descr="Stop">
              <a:extLst>
                <a:ext uri="{FF2B5EF4-FFF2-40B4-BE49-F238E27FC236}">
                  <a16:creationId xmlns:a16="http://schemas.microsoft.com/office/drawing/2014/main" id="{B28FB654-2FE5-4AFB-85C7-C2069C7D3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06" y="2634125"/>
              <a:ext cx="781189" cy="670954"/>
            </a:xfrm>
            <a:prstGeom prst="rect">
              <a:avLst/>
            </a:prstGeom>
          </p:spPr>
        </p:pic>
        <p:pic>
          <p:nvPicPr>
            <p:cNvPr id="63" name="Graphic 62" descr="Stop">
              <a:extLst>
                <a:ext uri="{FF2B5EF4-FFF2-40B4-BE49-F238E27FC236}">
                  <a16:creationId xmlns:a16="http://schemas.microsoft.com/office/drawing/2014/main" id="{B016F8ED-B925-49EC-BA0E-0A17BAA982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753" y="2634125"/>
              <a:ext cx="781189" cy="670954"/>
            </a:xfrm>
            <a:prstGeom prst="rect">
              <a:avLst/>
            </a:prstGeom>
          </p:spPr>
        </p:pic>
        <p:pic>
          <p:nvPicPr>
            <p:cNvPr id="64" name="Graphic 63" descr="Stop">
              <a:extLst>
                <a:ext uri="{FF2B5EF4-FFF2-40B4-BE49-F238E27FC236}">
                  <a16:creationId xmlns:a16="http://schemas.microsoft.com/office/drawing/2014/main" id="{786C05F2-D72A-452D-BBFC-64D3D321A8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8232" y="2634125"/>
              <a:ext cx="781189" cy="670954"/>
            </a:xfrm>
            <a:prstGeom prst="rect">
              <a:avLst/>
            </a:prstGeom>
          </p:spPr>
        </p:pic>
        <p:pic>
          <p:nvPicPr>
            <p:cNvPr id="65" name="Graphic 64" descr="Stop">
              <a:extLst>
                <a:ext uri="{FF2B5EF4-FFF2-40B4-BE49-F238E27FC236}">
                  <a16:creationId xmlns:a16="http://schemas.microsoft.com/office/drawing/2014/main" id="{C965E053-EC93-48D8-99FA-A6050B720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059" y="2634125"/>
              <a:ext cx="781189" cy="670954"/>
            </a:xfrm>
            <a:prstGeom prst="rect">
              <a:avLst/>
            </a:prstGeom>
          </p:spPr>
        </p:pic>
        <p:pic>
          <p:nvPicPr>
            <p:cNvPr id="66" name="Graphic 65" descr="Stop">
              <a:extLst>
                <a:ext uri="{FF2B5EF4-FFF2-40B4-BE49-F238E27FC236}">
                  <a16:creationId xmlns:a16="http://schemas.microsoft.com/office/drawing/2014/main" id="{527FE1C1-4C43-4C23-87DD-84057729A9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884" y="2634125"/>
              <a:ext cx="781189" cy="670954"/>
            </a:xfrm>
            <a:prstGeom prst="rect">
              <a:avLst/>
            </a:prstGeom>
          </p:spPr>
        </p:pic>
        <p:sp>
          <p:nvSpPr>
            <p:cNvPr id="67" name="Rectangle 66">
              <a:extLst>
                <a:ext uri="{FF2B5EF4-FFF2-40B4-BE49-F238E27FC236}">
                  <a16:creationId xmlns:a16="http://schemas.microsoft.com/office/drawing/2014/main" id="{09643E0F-4EF6-4493-805A-D4C765251B17}"/>
                </a:ext>
              </a:extLst>
            </p:cNvPr>
            <p:cNvSpPr/>
            <p:nvPr/>
          </p:nvSpPr>
          <p:spPr>
            <a:xfrm>
              <a:off x="3876565"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1</a:t>
              </a:r>
            </a:p>
          </p:txBody>
        </p:sp>
        <p:sp>
          <p:nvSpPr>
            <p:cNvPr id="68" name="Rectangle 67">
              <a:extLst>
                <a:ext uri="{FF2B5EF4-FFF2-40B4-BE49-F238E27FC236}">
                  <a16:creationId xmlns:a16="http://schemas.microsoft.com/office/drawing/2014/main" id="{57F23642-0F63-4B80-988B-8652157CAF48}"/>
                </a:ext>
              </a:extLst>
            </p:cNvPr>
            <p:cNvSpPr/>
            <p:nvPr/>
          </p:nvSpPr>
          <p:spPr>
            <a:xfrm>
              <a:off x="4569391"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2</a:t>
              </a:r>
            </a:p>
          </p:txBody>
        </p:sp>
        <p:sp>
          <p:nvSpPr>
            <p:cNvPr id="69" name="Rectangle 68">
              <a:extLst>
                <a:ext uri="{FF2B5EF4-FFF2-40B4-BE49-F238E27FC236}">
                  <a16:creationId xmlns:a16="http://schemas.microsoft.com/office/drawing/2014/main" id="{8DE5A6FC-F161-4783-B9D3-E6801579CD29}"/>
                </a:ext>
              </a:extLst>
            </p:cNvPr>
            <p:cNvSpPr/>
            <p:nvPr/>
          </p:nvSpPr>
          <p:spPr>
            <a:xfrm>
              <a:off x="5262218" y="2674354"/>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3</a:t>
              </a:r>
            </a:p>
          </p:txBody>
        </p:sp>
        <p:sp>
          <p:nvSpPr>
            <p:cNvPr id="70" name="Rectangle 69">
              <a:extLst>
                <a:ext uri="{FF2B5EF4-FFF2-40B4-BE49-F238E27FC236}">
                  <a16:creationId xmlns:a16="http://schemas.microsoft.com/office/drawing/2014/main" id="{9D3C09FA-655D-41DF-9CB8-C7532301D1F1}"/>
                </a:ext>
              </a:extLst>
            </p:cNvPr>
            <p:cNvSpPr/>
            <p:nvPr/>
          </p:nvSpPr>
          <p:spPr>
            <a:xfrm>
              <a:off x="5955044"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4</a:t>
              </a:r>
            </a:p>
          </p:txBody>
        </p:sp>
        <p:sp>
          <p:nvSpPr>
            <p:cNvPr id="71" name="Rectangle 70">
              <a:extLst>
                <a:ext uri="{FF2B5EF4-FFF2-40B4-BE49-F238E27FC236}">
                  <a16:creationId xmlns:a16="http://schemas.microsoft.com/office/drawing/2014/main" id="{CD7B6A2F-D995-4657-82D8-21E2C68CB299}"/>
                </a:ext>
              </a:extLst>
            </p:cNvPr>
            <p:cNvSpPr/>
            <p:nvPr/>
          </p:nvSpPr>
          <p:spPr>
            <a:xfrm>
              <a:off x="6647871"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5</a:t>
              </a:r>
            </a:p>
          </p:txBody>
        </p:sp>
        <p:sp>
          <p:nvSpPr>
            <p:cNvPr id="72" name="Rectangle 71">
              <a:extLst>
                <a:ext uri="{FF2B5EF4-FFF2-40B4-BE49-F238E27FC236}">
                  <a16:creationId xmlns:a16="http://schemas.microsoft.com/office/drawing/2014/main" id="{11641204-3BBD-4436-AD41-8727B65AB3FE}"/>
                </a:ext>
              </a:extLst>
            </p:cNvPr>
            <p:cNvSpPr/>
            <p:nvPr/>
          </p:nvSpPr>
          <p:spPr>
            <a:xfrm>
              <a:off x="7340697"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6</a:t>
              </a:r>
            </a:p>
          </p:txBody>
        </p:sp>
        <p:sp>
          <p:nvSpPr>
            <p:cNvPr id="73" name="Rectangle 72">
              <a:extLst>
                <a:ext uri="{FF2B5EF4-FFF2-40B4-BE49-F238E27FC236}">
                  <a16:creationId xmlns:a16="http://schemas.microsoft.com/office/drawing/2014/main" id="{0BF284A4-193F-4825-991F-475FD7F31716}"/>
                </a:ext>
              </a:extLst>
            </p:cNvPr>
            <p:cNvSpPr/>
            <p:nvPr/>
          </p:nvSpPr>
          <p:spPr>
            <a:xfrm>
              <a:off x="8033522" y="2674628"/>
              <a:ext cx="281913" cy="60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3600" b="1" dirty="0">
                  <a:solidFill>
                    <a:schemeClr val="tx1"/>
                  </a:solidFill>
                </a:rPr>
                <a:t>7</a:t>
              </a:r>
            </a:p>
          </p:txBody>
        </p:sp>
        <p:sp>
          <p:nvSpPr>
            <p:cNvPr id="74" name="Rectangle 73">
              <a:extLst>
                <a:ext uri="{FF2B5EF4-FFF2-40B4-BE49-F238E27FC236}">
                  <a16:creationId xmlns:a16="http://schemas.microsoft.com/office/drawing/2014/main" id="{F7601620-404B-40B2-B00A-4F16FBC76CE0}"/>
                </a:ext>
              </a:extLst>
            </p:cNvPr>
            <p:cNvSpPr/>
            <p:nvPr/>
          </p:nvSpPr>
          <p:spPr>
            <a:xfrm>
              <a:off x="8591576" y="2672607"/>
              <a:ext cx="2700719" cy="57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400" b="1" dirty="0">
                  <a:solidFill>
                    <a:schemeClr val="tx1"/>
                  </a:solidFill>
                </a:rPr>
                <a:t>Thoughtful</a:t>
              </a:r>
            </a:p>
          </p:txBody>
        </p:sp>
      </p:grpSp>
      <p:sp>
        <p:nvSpPr>
          <p:cNvPr id="75" name="TextBox 74">
            <a:extLst>
              <a:ext uri="{FF2B5EF4-FFF2-40B4-BE49-F238E27FC236}">
                <a16:creationId xmlns:a16="http://schemas.microsoft.com/office/drawing/2014/main" id="{13D99B79-8DE2-44A2-9A48-446F55762B28}"/>
              </a:ext>
            </a:extLst>
          </p:cNvPr>
          <p:cNvSpPr txBox="1"/>
          <p:nvPr/>
        </p:nvSpPr>
        <p:spPr>
          <a:xfrm>
            <a:off x="894518" y="2186498"/>
            <a:ext cx="914400" cy="461665"/>
          </a:xfrm>
          <a:prstGeom prst="rect">
            <a:avLst/>
          </a:prstGeom>
          <a:noFill/>
        </p:spPr>
        <p:txBody>
          <a:bodyPr wrap="square" rtlCol="0">
            <a:spAutoFit/>
          </a:bodyPr>
          <a:lstStyle/>
          <a:p>
            <a:r>
              <a:rPr lang="en-US" sz="2400" b="1" dirty="0">
                <a:solidFill>
                  <a:schemeClr val="tx1"/>
                </a:solidFill>
              </a:rPr>
              <a:t>10)</a:t>
            </a:r>
            <a:endParaRPr lang="en-US" sz="2400" dirty="0"/>
          </a:p>
        </p:txBody>
      </p:sp>
      <p:sp>
        <p:nvSpPr>
          <p:cNvPr id="76" name="TextBox 75">
            <a:extLst>
              <a:ext uri="{FF2B5EF4-FFF2-40B4-BE49-F238E27FC236}">
                <a16:creationId xmlns:a16="http://schemas.microsoft.com/office/drawing/2014/main" id="{863FCE6E-B1D2-42B6-8346-2D75CB69C89A}"/>
              </a:ext>
            </a:extLst>
          </p:cNvPr>
          <p:cNvSpPr txBox="1"/>
          <p:nvPr/>
        </p:nvSpPr>
        <p:spPr>
          <a:xfrm>
            <a:off x="894518" y="3155514"/>
            <a:ext cx="914400" cy="461665"/>
          </a:xfrm>
          <a:prstGeom prst="rect">
            <a:avLst/>
          </a:prstGeom>
          <a:noFill/>
        </p:spPr>
        <p:txBody>
          <a:bodyPr wrap="square" rtlCol="0">
            <a:spAutoFit/>
          </a:bodyPr>
          <a:lstStyle/>
          <a:p>
            <a:r>
              <a:rPr lang="en-US" sz="2400" b="1" dirty="0">
                <a:solidFill>
                  <a:schemeClr val="tx1"/>
                </a:solidFill>
              </a:rPr>
              <a:t>11)</a:t>
            </a:r>
            <a:endParaRPr lang="en-US" sz="2400" dirty="0"/>
          </a:p>
        </p:txBody>
      </p:sp>
      <p:sp>
        <p:nvSpPr>
          <p:cNvPr id="77" name="TextBox 76">
            <a:extLst>
              <a:ext uri="{FF2B5EF4-FFF2-40B4-BE49-F238E27FC236}">
                <a16:creationId xmlns:a16="http://schemas.microsoft.com/office/drawing/2014/main" id="{8AF01E6E-F3B6-4F4E-971E-82FF6FE24FCA}"/>
              </a:ext>
            </a:extLst>
          </p:cNvPr>
          <p:cNvSpPr txBox="1"/>
          <p:nvPr/>
        </p:nvSpPr>
        <p:spPr>
          <a:xfrm>
            <a:off x="894518" y="4166220"/>
            <a:ext cx="914400" cy="461665"/>
          </a:xfrm>
          <a:prstGeom prst="rect">
            <a:avLst/>
          </a:prstGeom>
          <a:noFill/>
        </p:spPr>
        <p:txBody>
          <a:bodyPr wrap="square" rtlCol="0">
            <a:spAutoFit/>
          </a:bodyPr>
          <a:lstStyle/>
          <a:p>
            <a:r>
              <a:rPr lang="en-US" sz="2400" b="1" dirty="0">
                <a:solidFill>
                  <a:schemeClr val="tx1"/>
                </a:solidFill>
              </a:rPr>
              <a:t>12)</a:t>
            </a:r>
            <a:endParaRPr lang="en-US" sz="2400" dirty="0"/>
          </a:p>
        </p:txBody>
      </p:sp>
      <p:sp>
        <p:nvSpPr>
          <p:cNvPr id="78" name="TextBox 77">
            <a:extLst>
              <a:ext uri="{FF2B5EF4-FFF2-40B4-BE49-F238E27FC236}">
                <a16:creationId xmlns:a16="http://schemas.microsoft.com/office/drawing/2014/main" id="{4192AEED-F303-4CA5-9AC9-F60377B9E90F}"/>
              </a:ext>
            </a:extLst>
          </p:cNvPr>
          <p:cNvSpPr txBox="1"/>
          <p:nvPr/>
        </p:nvSpPr>
        <p:spPr>
          <a:xfrm>
            <a:off x="894518" y="5131756"/>
            <a:ext cx="914400" cy="461665"/>
          </a:xfrm>
          <a:prstGeom prst="rect">
            <a:avLst/>
          </a:prstGeom>
          <a:noFill/>
        </p:spPr>
        <p:txBody>
          <a:bodyPr wrap="square" rtlCol="0">
            <a:spAutoFit/>
          </a:bodyPr>
          <a:lstStyle/>
          <a:p>
            <a:r>
              <a:rPr lang="en-US" sz="2400" b="1" dirty="0">
                <a:solidFill>
                  <a:schemeClr val="tx1"/>
                </a:solidFill>
              </a:rPr>
              <a:t>13)</a:t>
            </a:r>
            <a:endParaRPr lang="en-US" sz="2400" dirty="0"/>
          </a:p>
        </p:txBody>
      </p:sp>
    </p:spTree>
    <p:extLst>
      <p:ext uri="{BB962C8B-B14F-4D97-AF65-F5344CB8AC3E}">
        <p14:creationId xmlns:p14="http://schemas.microsoft.com/office/powerpoint/2010/main" val="223043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14) What are two things you would change about your daily work environment?</a:t>
            </a:r>
          </a:p>
        </p:txBody>
      </p:sp>
      <p:sp>
        <p:nvSpPr>
          <p:cNvPr id="8" name="Rectangle 7">
            <a:extLst>
              <a:ext uri="{FF2B5EF4-FFF2-40B4-BE49-F238E27FC236}">
                <a16:creationId xmlns:a16="http://schemas.microsoft.com/office/drawing/2014/main" id="{DC7F9D74-F90C-4C98-9C0B-478653174E01}"/>
              </a:ext>
            </a:extLst>
          </p:cNvPr>
          <p:cNvSpPr/>
          <p:nvPr/>
        </p:nvSpPr>
        <p:spPr>
          <a:xfrm>
            <a:off x="970032" y="2691520"/>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15) How do you describe your job to friends/family?</a:t>
            </a:r>
          </a:p>
        </p:txBody>
      </p:sp>
      <p:sp>
        <p:nvSpPr>
          <p:cNvPr id="5" name="Rectangle 4">
            <a:extLst>
              <a:ext uri="{FF2B5EF4-FFF2-40B4-BE49-F238E27FC236}">
                <a16:creationId xmlns:a16="http://schemas.microsoft.com/office/drawing/2014/main" id="{B7AFB5A8-7673-4C04-9339-DBD4D3E9F103}"/>
              </a:ext>
            </a:extLst>
          </p:cNvPr>
          <p:cNvSpPr/>
          <p:nvPr/>
        </p:nvSpPr>
        <p:spPr>
          <a:xfrm>
            <a:off x="970032" y="4740008"/>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16) Do you feel valued and appreciated? Why or why not?</a:t>
            </a:r>
          </a:p>
        </p:txBody>
      </p:sp>
    </p:spTree>
    <p:extLst>
      <p:ext uri="{BB962C8B-B14F-4D97-AF65-F5344CB8AC3E}">
        <p14:creationId xmlns:p14="http://schemas.microsoft.com/office/powerpoint/2010/main" val="116421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42B2F74-B9CE-4C7F-B8DF-E5A0CEEE0314}"/>
              </a:ext>
            </a:extLst>
          </p:cNvPr>
          <p:cNvPicPr>
            <a:picLocks noChangeAspect="1"/>
          </p:cNvPicPr>
          <p:nvPr/>
        </p:nvPicPr>
        <p:blipFill rotWithShape="1">
          <a:blip r:embed="rId2">
            <a:extLst>
              <a:ext uri="{28A0092B-C50C-407E-A947-70E740481C1C}">
                <a14:useLocalDpi xmlns:a14="http://schemas.microsoft.com/office/drawing/2010/main" val="0"/>
              </a:ext>
            </a:extLst>
          </a:blip>
          <a:srcRect l="62954" b="3051"/>
          <a:stretch/>
        </p:blipFill>
        <p:spPr>
          <a:xfrm>
            <a:off x="0" y="0"/>
            <a:ext cx="970034" cy="6528096"/>
          </a:xfrm>
          <a:prstGeom prst="rect">
            <a:avLst/>
          </a:prstGeom>
        </p:spPr>
      </p:pic>
      <p:sp>
        <p:nvSpPr>
          <p:cNvPr id="4" name="Rectangle 3">
            <a:extLst>
              <a:ext uri="{FF2B5EF4-FFF2-40B4-BE49-F238E27FC236}">
                <a16:creationId xmlns:a16="http://schemas.microsoft.com/office/drawing/2014/main" id="{F6BF1527-85A6-4722-A758-FE551A1A66C8}"/>
              </a:ext>
            </a:extLst>
          </p:cNvPr>
          <p:cNvSpPr/>
          <p:nvPr/>
        </p:nvSpPr>
        <p:spPr>
          <a:xfrm>
            <a:off x="970033" y="643032"/>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17) What do you feel the organization’s mission is?</a:t>
            </a:r>
          </a:p>
        </p:txBody>
      </p:sp>
      <p:sp>
        <p:nvSpPr>
          <p:cNvPr id="8" name="Rectangle 7">
            <a:extLst>
              <a:ext uri="{FF2B5EF4-FFF2-40B4-BE49-F238E27FC236}">
                <a16:creationId xmlns:a16="http://schemas.microsoft.com/office/drawing/2014/main" id="{DC7F9D74-F90C-4C98-9C0B-478653174E01}"/>
              </a:ext>
            </a:extLst>
          </p:cNvPr>
          <p:cNvSpPr/>
          <p:nvPr/>
        </p:nvSpPr>
        <p:spPr>
          <a:xfrm>
            <a:off x="970032" y="2691520"/>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18) If you could change the organization’s mission, what would you change it to?</a:t>
            </a:r>
          </a:p>
        </p:txBody>
      </p:sp>
      <p:sp>
        <p:nvSpPr>
          <p:cNvPr id="5" name="Rectangle 4">
            <a:extLst>
              <a:ext uri="{FF2B5EF4-FFF2-40B4-BE49-F238E27FC236}">
                <a16:creationId xmlns:a16="http://schemas.microsoft.com/office/drawing/2014/main" id="{B7AFB5A8-7673-4C04-9339-DBD4D3E9F103}"/>
              </a:ext>
            </a:extLst>
          </p:cNvPr>
          <p:cNvSpPr/>
          <p:nvPr/>
        </p:nvSpPr>
        <p:spPr>
          <a:xfrm>
            <a:off x="970032" y="4740008"/>
            <a:ext cx="10811149"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2400" b="1" dirty="0">
                <a:solidFill>
                  <a:schemeClr val="tx1"/>
                </a:solidFill>
              </a:rPr>
              <a:t>19) Describe how often you feel stressed at work and what is causing that stress.</a:t>
            </a:r>
          </a:p>
        </p:txBody>
      </p:sp>
    </p:spTree>
    <p:extLst>
      <p:ext uri="{BB962C8B-B14F-4D97-AF65-F5344CB8AC3E}">
        <p14:creationId xmlns:p14="http://schemas.microsoft.com/office/powerpoint/2010/main" val="2967826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994</Words>
  <Application>Microsoft Macintosh PowerPoint</Application>
  <PresentationFormat>Widescreen</PresentationFormat>
  <Paragraphs>173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vt:lpstr>
      <vt:lpstr>Biome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Crolley</dc:creator>
  <cp:lastModifiedBy>Tea B</cp:lastModifiedBy>
  <cp:revision>8</cp:revision>
  <dcterms:created xsi:type="dcterms:W3CDTF">2020-06-29T22:04:37Z</dcterms:created>
  <dcterms:modified xsi:type="dcterms:W3CDTF">2021-07-12T20:07:57Z</dcterms:modified>
</cp:coreProperties>
</file>