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16" r:id="rId3"/>
    <p:sldId id="392" r:id="rId4"/>
    <p:sldId id="394" r:id="rId5"/>
    <p:sldId id="395" r:id="rId6"/>
    <p:sldId id="396" r:id="rId7"/>
    <p:sldId id="399" r:id="rId8"/>
    <p:sldId id="400" r:id="rId9"/>
    <p:sldId id="39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F5703"/>
    <a:srgbClr val="EAAF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7D2944-AA41-4137-B4C4-4ED213FE9117}" v="20" dt="2020-11-19T01:51:26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B779B-D289-4166-9176-50B6D4C2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2CD7BB-2BFF-4FA6-BEAB-558291866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9F9B6-1262-49E2-885B-60418E51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27F4F-C145-4FD1-8386-A612EB5E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32CB1-F18B-44A7-9489-F488D946A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8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9CE44-CCDA-4D43-97FD-9A7541902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43A166-E7B1-4771-AAC0-82975DD2B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4BCC9-7A4B-45F4-8C8B-136A8481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3FE64-8267-43D6-B84C-BE4D8473B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D5C2F-AB52-42C9-8A9B-DEF196171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72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FA1658-F78C-4372-BB8E-7EB5DB165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56626-85B2-41AB-AAF5-EC6208424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ABCA0-C3AC-4D05-845C-51C24CF7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4F03E-CFDC-4F95-A32D-9A25273E5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C40C0-45B7-4F99-80B2-4F5EA0A5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00E9C-CBDE-499F-A15D-AF5FD8F1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F005C-0C8C-4B55-A0EB-F115CD502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5C4A0-5F35-490E-B997-459081122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E9E9C-99A5-4746-86C6-47B6ED560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99045-C7AA-4C65-A4D0-9E46EB5E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51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225F4-F555-42A8-A367-7A9F3EC4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146C9-1D5C-4605-8691-40802F674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432B2-D404-420C-B609-145252D24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928B2-BE2F-44FA-BF90-C025E3B1A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533F3-43B8-4F26-9C18-03B7435FA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1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8D5BF-1454-4DB5-A1AB-D1A58F238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21DCD-2ECE-45EF-8330-31CF8B9BF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42E43-F4CA-44B4-A328-7B52907C4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D0882-44EB-46BF-BB8E-391EBA47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A10A2-3CE4-447D-AE01-7DBCCD81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63111-1A39-4FC5-8CB9-840F7CFE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86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FCEE-6773-4897-B10F-11D76DC4B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3C820-D00A-47C4-990D-DE1FCDA0B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4D19E-FB94-45FC-B105-53C01A2FA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2D5740-393C-457A-855C-E95D50C94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99ADBA-C736-4EE6-817D-1FCB02C20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0467C5-FED1-4A86-A387-2956DC447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D2678D-69B9-4254-A601-C843571D3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00F694-AF9D-4A13-97DA-3CFAC51D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0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B2D7F-A28E-4B87-89F8-AEC66CCB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E4BC65-6ECB-493A-87A7-06004AE59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755BE0-3D4C-47E0-A653-EC12A0846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F59863-D494-4A7F-81A9-9F50BA5D7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7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810E3D-2048-40B5-8712-E2CDFCAA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76AFA6-4941-41FD-AFE2-11CA9091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76805-09D2-4843-8765-EB0FC206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25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C5AC9-012E-4CB6-B048-7C493821B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A778E-C020-4FA0-BFE9-3A0BEDB83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A3C36-651D-46F5-968C-45AAF43DD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923C3-1202-4BE4-A6BF-C727B5A8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35C91-336E-47F4-929A-FDEEBBECC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E1966-E303-4590-8121-A1861CDA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042F2-3873-4E6C-BA40-6F005950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FAC2C5-97B1-4BCA-99F2-439677799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50C36-978E-4CB3-B014-BBF0CA8D5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1EF05-40A5-43F3-9639-9A5FB961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FCDCE-114C-4E19-8F94-5F6E02C24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B7C2E-D280-4508-894C-E94E16E0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7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A97BBA-344B-4C37-958F-91066AF15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AC83D-627B-4989-9346-B0C34CC47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A6D69-6A8F-4FEE-94E3-3A72F58A6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B482D-CC4A-4012-BAB3-8C726D777B00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0B3A5-D76D-4C02-B09A-709371853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FDB08-C9E2-4763-B9E8-A8A94E91E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95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riodion.com/best-assessment-tool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hyperlink" Target="https://www.airiodion.com/contact-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E4C27B6-DB04-4891-AF97-BA1671B17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9AA5990-3F0D-40C8-B7E3-E186652E6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03" b="6603"/>
          <a:stretch/>
        </p:blipFill>
        <p:spPr>
          <a:xfrm>
            <a:off x="605195" y="-1"/>
            <a:ext cx="11585281" cy="6857999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EB51395D-BEB5-4373-B082-A03A05F67FD6}"/>
              </a:ext>
            </a:extLst>
          </p:cNvPr>
          <p:cNvSpPr txBox="1">
            <a:spLocks/>
          </p:cNvSpPr>
          <p:nvPr/>
        </p:nvSpPr>
        <p:spPr>
          <a:xfrm>
            <a:off x="1036683" y="342763"/>
            <a:ext cx="4443979" cy="246669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200" b="1" dirty="0">
                <a:solidFill>
                  <a:schemeClr val="bg1"/>
                </a:solidFill>
                <a:latin typeface="+mn-lt"/>
              </a:rPr>
              <a:t>Environmental Impact Assessment Checklist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E0EAE70-C355-42D1-BF00-CA8A17A74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E6E58C95-A3F9-4C87-B9A5-32A7A75DD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7B08CDDF-E602-4C1B-A248-A43292EB5D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6298B977-8F47-48C6-8454-11EF9478E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06A6FB8E-FB47-44B7-810F-B88B4CCA06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818DB8DB-4D04-42C0-BE68-842A9F29A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DBCFEA99-52A4-4E8E-B9C9-3D39B0E32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6C0BB10-7324-4D11-A497-57A85CDB62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D7440F2E-8192-4FDF-AE8F-2833B7F403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B9F7DA6A-1872-4697-A567-20A0115A0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98BC1544-07ED-411D-880C-58CB114914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BA70D948-9946-455F-8155-D274F01DAB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807FCDBA-F7E3-4836-8253-15D212128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D6A9BF83-5C67-44B0-883C-82BCAA192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94BA7F92-7961-489E-83BD-5518EB1E9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56ADE108-5AE8-4ACF-88B9-28A0B125B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75B2D25F-B666-4F19-816A-24456EAF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A7D581F0-987F-45C5-A849-CC1B41222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F388E533-92C3-428E-B078-81D6E1F2D9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C68AEED3-AAB1-48A9-8FC3-C68AE6675B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0A6CA6BC-FFA6-4C34-B200-6F61EE173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D0ED8D6-21CA-4CD6-BEB8-BD1089A7BE9D}"/>
              </a:ext>
            </a:extLst>
          </p:cNvPr>
          <p:cNvGrpSpPr/>
          <p:nvPr/>
        </p:nvGrpSpPr>
        <p:grpSpPr>
          <a:xfrm>
            <a:off x="9957020" y="33414"/>
            <a:ext cx="1923109" cy="1020849"/>
            <a:chOff x="-127159" y="-67983"/>
            <a:chExt cx="1826425" cy="1021081"/>
          </a:xfrm>
        </p:grpSpPr>
        <p:sp>
          <p:nvSpPr>
            <p:cNvPr id="6" name="Speech Bubble: Rectangle 5">
              <a:extLst>
                <a:ext uri="{FF2B5EF4-FFF2-40B4-BE49-F238E27FC236}">
                  <a16:creationId xmlns:a16="http://schemas.microsoft.com/office/drawing/2014/main" id="{2E68DDBE-C94F-4D2B-9F04-8A1801385B66}"/>
                </a:ext>
              </a:extLst>
            </p:cNvPr>
            <p:cNvSpPr/>
            <p:nvPr/>
          </p:nvSpPr>
          <p:spPr>
            <a:xfrm>
              <a:off x="-127159" y="-67983"/>
              <a:ext cx="1767709" cy="1021081"/>
            </a:xfrm>
            <a:prstGeom prst="wedgeRectCallout">
              <a:avLst>
                <a:gd name="adj1" fmla="val -18721"/>
                <a:gd name="adj2" fmla="val -48677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Aft>
                  <a:spcPts val="600"/>
                </a:spcAft>
              </a:pPr>
              <a:r>
                <a:rPr lang="en-US" sz="5400" dirty="0">
                  <a:solidFill>
                    <a:schemeClr val="bg1"/>
                  </a:solidFill>
                  <a:latin typeface="Algerian" panose="04020705040A02060702" pitchFamily="82" charset="0"/>
                </a:rPr>
                <a:t>AGS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2A6AE32-044F-4E44-8067-413933AEBBE5}"/>
                </a:ext>
              </a:extLst>
            </p:cNvPr>
            <p:cNvGrpSpPr/>
            <p:nvPr/>
          </p:nvGrpSpPr>
          <p:grpSpPr>
            <a:xfrm>
              <a:off x="1323041" y="213362"/>
              <a:ext cx="376225" cy="472439"/>
              <a:chOff x="1323035" y="213362"/>
              <a:chExt cx="345119" cy="638865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E5678B56-B268-4955-A3C9-EACDF930AA6D}"/>
                  </a:ext>
                </a:extLst>
              </p:cNvPr>
              <p:cNvSpPr/>
              <p:nvPr/>
            </p:nvSpPr>
            <p:spPr>
              <a:xfrm>
                <a:off x="1388949" y="406539"/>
                <a:ext cx="169700" cy="198697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05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ABAC502-2E2C-4DB7-AB69-040FEB585186}"/>
                  </a:ext>
                </a:extLst>
              </p:cNvPr>
              <p:cNvSpPr/>
              <p:nvPr/>
            </p:nvSpPr>
            <p:spPr>
              <a:xfrm>
                <a:off x="1441887" y="213362"/>
                <a:ext cx="226267" cy="215255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05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A95A7D4-F496-41F6-8AC8-9BFCD2D3B908}"/>
                  </a:ext>
                </a:extLst>
              </p:cNvPr>
              <p:cNvSpPr/>
              <p:nvPr/>
            </p:nvSpPr>
            <p:spPr>
              <a:xfrm>
                <a:off x="1341810" y="585918"/>
                <a:ext cx="141417" cy="165581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05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87AEF73-DEAB-4983-87D9-BE83D6EB2DB0}"/>
                  </a:ext>
                </a:extLst>
              </p:cNvPr>
              <p:cNvSpPr/>
              <p:nvPr/>
            </p:nvSpPr>
            <p:spPr>
              <a:xfrm>
                <a:off x="1323035" y="769437"/>
                <a:ext cx="70708" cy="8279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05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A07314E5-C69C-4277-8544-84769AE4B741}"/>
              </a:ext>
            </a:extLst>
          </p:cNvPr>
          <p:cNvSpPr/>
          <p:nvPr/>
        </p:nvSpPr>
        <p:spPr>
          <a:xfrm>
            <a:off x="-3302" y="0"/>
            <a:ext cx="606972" cy="323398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5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D3737E0-D43A-482F-BC7E-85FBE779B305}"/>
              </a:ext>
            </a:extLst>
          </p:cNvPr>
          <p:cNvSpPr/>
          <p:nvPr/>
        </p:nvSpPr>
        <p:spPr>
          <a:xfrm>
            <a:off x="6617740" y="802955"/>
            <a:ext cx="4766330" cy="1454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Checklist for Gathering Baseline Data</a:t>
            </a:r>
          </a:p>
        </p:txBody>
      </p:sp>
      <p:sp>
        <p:nvSpPr>
          <p:cNvPr id="21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DD3070-C97D-4678-BB2F-C853B249E53A}"/>
              </a:ext>
            </a:extLst>
          </p:cNvPr>
          <p:cNvSpPr/>
          <p:nvPr/>
        </p:nvSpPr>
        <p:spPr>
          <a:xfrm>
            <a:off x="6621072" y="2421683"/>
            <a:ext cx="4765949" cy="3353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2400" dirty="0"/>
              <a:t>Environmental impact assessments require baseline data on multiple ecological variables so the level of impact can be measured.</a:t>
            </a:r>
          </a:p>
          <a:p>
            <a:pPr fontAlgn="base"/>
            <a:endParaRPr lang="en-US" sz="2400" dirty="0"/>
          </a:p>
          <a:p>
            <a:pPr fontAlgn="base"/>
            <a:r>
              <a:rPr lang="en-US" sz="2400" dirty="0"/>
              <a:t>This checklist will help you identify the types of information needed for your EIA.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437D7E-0A76-435D-BFF8-A5BF390F22BE}"/>
              </a:ext>
            </a:extLst>
          </p:cNvPr>
          <p:cNvSpPr/>
          <p:nvPr/>
        </p:nvSpPr>
        <p:spPr>
          <a:xfrm>
            <a:off x="4598436" y="5018076"/>
            <a:ext cx="2995127" cy="363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Castellar" panose="020A0402060406010301" pitchFamily="18" charset="0"/>
              </a:rPr>
              <a:t>Tool</a:t>
            </a:r>
            <a:endParaRPr lang="en-US" b="1">
              <a:solidFill>
                <a:schemeClr val="bg1"/>
              </a:solidFill>
              <a:latin typeface="Castellar" panose="020A0402060406010301" pitchFamily="18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ED4081D-F41E-4558-9203-F35808E5C9CE}"/>
              </a:ext>
            </a:extLst>
          </p:cNvPr>
          <p:cNvGrpSpPr/>
          <p:nvPr/>
        </p:nvGrpSpPr>
        <p:grpSpPr>
          <a:xfrm>
            <a:off x="10260548" y="6098784"/>
            <a:ext cx="1719359" cy="759216"/>
            <a:chOff x="109560" y="-21674"/>
            <a:chExt cx="1767709" cy="1021081"/>
          </a:xfrm>
        </p:grpSpPr>
        <p:sp>
          <p:nvSpPr>
            <p:cNvPr id="22" name="Speech Bubble: Rectangle 21">
              <a:extLst>
                <a:ext uri="{FF2B5EF4-FFF2-40B4-BE49-F238E27FC236}">
                  <a16:creationId xmlns:a16="http://schemas.microsoft.com/office/drawing/2014/main" id="{7E000614-E835-4E0E-BB10-CB4F70AFCD0C}"/>
                </a:ext>
              </a:extLst>
            </p:cNvPr>
            <p:cNvSpPr/>
            <p:nvPr/>
          </p:nvSpPr>
          <p:spPr>
            <a:xfrm>
              <a:off x="109560" y="-21674"/>
              <a:ext cx="1767709" cy="1021081"/>
            </a:xfrm>
            <a:prstGeom prst="wedgeRectCallout">
              <a:avLst>
                <a:gd name="adj1" fmla="val -18721"/>
                <a:gd name="adj2" fmla="val -48677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Aft>
                  <a:spcPts val="600"/>
                </a:spcAft>
              </a:pPr>
              <a:r>
                <a:rPr lang="en-US" sz="4000" dirty="0">
                  <a:solidFill>
                    <a:schemeClr val="tx1"/>
                  </a:solidFill>
                  <a:latin typeface="Algerian" panose="04020705040A02060702" pitchFamily="82" charset="0"/>
                </a:rPr>
                <a:t>AGS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09EA6EB-1EB6-4F5F-9810-8E1A20220A85}"/>
                </a:ext>
              </a:extLst>
            </p:cNvPr>
            <p:cNvGrpSpPr/>
            <p:nvPr/>
          </p:nvGrpSpPr>
          <p:grpSpPr>
            <a:xfrm>
              <a:off x="1323041" y="213362"/>
              <a:ext cx="376225" cy="472439"/>
              <a:chOff x="1323035" y="213362"/>
              <a:chExt cx="345119" cy="638865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06DF4DAF-462A-4415-8944-61FA4F40C2A9}"/>
                  </a:ext>
                </a:extLst>
              </p:cNvPr>
              <p:cNvSpPr/>
              <p:nvPr/>
            </p:nvSpPr>
            <p:spPr>
              <a:xfrm>
                <a:off x="1388949" y="406539"/>
                <a:ext cx="169700" cy="198697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05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1DC450CD-C085-4749-9005-6B0FC3EB3911}"/>
                  </a:ext>
                </a:extLst>
              </p:cNvPr>
              <p:cNvSpPr/>
              <p:nvPr/>
            </p:nvSpPr>
            <p:spPr>
              <a:xfrm>
                <a:off x="1441887" y="213362"/>
                <a:ext cx="226267" cy="215255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05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D40FECF0-8E46-473D-BFB6-6636AA85AB16}"/>
                  </a:ext>
                </a:extLst>
              </p:cNvPr>
              <p:cNvSpPr/>
              <p:nvPr/>
            </p:nvSpPr>
            <p:spPr>
              <a:xfrm>
                <a:off x="1341810" y="585918"/>
                <a:ext cx="141417" cy="165581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05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1EC54A44-A1AF-482D-9202-75C5FE725E54}"/>
                  </a:ext>
                </a:extLst>
              </p:cNvPr>
              <p:cNvSpPr/>
              <p:nvPr/>
            </p:nvSpPr>
            <p:spPr>
              <a:xfrm>
                <a:off x="1323035" y="769437"/>
                <a:ext cx="70708" cy="8279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05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3CE0C3C-939C-427C-A7AD-17B03D08BDF7}"/>
              </a:ext>
            </a:extLst>
          </p:cNvPr>
          <p:cNvSpPr txBox="1"/>
          <p:nvPr/>
        </p:nvSpPr>
        <p:spPr>
          <a:xfrm>
            <a:off x="136762" y="1101846"/>
            <a:ext cx="419217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Biome" panose="020B0503030204020804" pitchFamily="34" charset="0"/>
                <a:cs typeface="Biome" panose="020B0503030204020804" pitchFamily="34" charset="0"/>
              </a:rPr>
              <a:t>AGS</a:t>
            </a:r>
          </a:p>
          <a:p>
            <a:pPr algn="ctr"/>
            <a:r>
              <a:rPr lang="en-US" sz="2800" b="1" dirty="0">
                <a:solidFill>
                  <a:schemeClr val="accent1"/>
                </a:solidFill>
                <a:latin typeface="Biome" panose="020B0503030204020804" pitchFamily="34" charset="0"/>
                <a:cs typeface="Biome" panose="020B0503030204020804" pitchFamily="34" charset="0"/>
              </a:rPr>
              <a:t>Environmental Impact</a:t>
            </a:r>
          </a:p>
          <a:p>
            <a:pPr algn="ctr"/>
            <a:r>
              <a:rPr lang="en-US" sz="2800" b="1" dirty="0">
                <a:solidFill>
                  <a:schemeClr val="accent1"/>
                </a:solidFill>
                <a:latin typeface="Biome" panose="020B0503030204020804" pitchFamily="34" charset="0"/>
                <a:cs typeface="Biome" panose="020B0503030204020804" pitchFamily="34" charset="0"/>
              </a:rPr>
              <a:t>Assessment Checklist</a:t>
            </a:r>
          </a:p>
        </p:txBody>
      </p:sp>
      <p:pic>
        <p:nvPicPr>
          <p:cNvPr id="3" name="Graphic 2" descr="Clipboard Partially Checked">
            <a:extLst>
              <a:ext uri="{FF2B5EF4-FFF2-40B4-BE49-F238E27FC236}">
                <a16:creationId xmlns:a16="http://schemas.microsoft.com/office/drawing/2014/main" id="{B459E677-C7F9-49D5-B473-BAADB2C0FA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36760" y="2740562"/>
            <a:ext cx="3592159" cy="3592159"/>
          </a:xfrm>
          <a:prstGeom prst="rect">
            <a:avLst/>
          </a:prstGeom>
        </p:spPr>
      </p:pic>
      <p:pic>
        <p:nvPicPr>
          <p:cNvPr id="4" name="Graphic 3" descr="Pen">
            <a:extLst>
              <a:ext uri="{FF2B5EF4-FFF2-40B4-BE49-F238E27FC236}">
                <a16:creationId xmlns:a16="http://schemas.microsoft.com/office/drawing/2014/main" id="{897CDC97-56C8-4D84-ABDB-09CFB939C1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66858" y="3739579"/>
            <a:ext cx="1796080" cy="179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5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169C6DC-AFD4-4C6C-B7EC-B6FE7939F711}"/>
              </a:ext>
            </a:extLst>
          </p:cNvPr>
          <p:cNvGrpSpPr/>
          <p:nvPr/>
        </p:nvGrpSpPr>
        <p:grpSpPr>
          <a:xfrm>
            <a:off x="0" y="329905"/>
            <a:ext cx="3073617" cy="6528096"/>
            <a:chOff x="3669524" y="918813"/>
            <a:chExt cx="4226952" cy="4867227"/>
          </a:xfrm>
        </p:grpSpPr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742B2F74-B9CE-4C7F-B8DF-E5A0CEEE0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51"/>
            <a:stretch/>
          </p:blipFill>
          <p:spPr>
            <a:xfrm>
              <a:off x="4295524" y="918813"/>
              <a:ext cx="3600952" cy="4867227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AE3C047-852D-45D2-9291-AA63FDCA7536}"/>
                </a:ext>
              </a:extLst>
            </p:cNvPr>
            <p:cNvSpPr/>
            <p:nvPr/>
          </p:nvSpPr>
          <p:spPr>
            <a:xfrm>
              <a:off x="3669524" y="1842052"/>
              <a:ext cx="3155347" cy="37371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6087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EIA Checklist Overview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The scoping in environmental impact assessment includes all impacts that a project, program, or policy change will have on the environment of a specific region or area.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To offer a reasonable estimate of the level of impact (the change from “status quo”), the baseline conditions need to be assessed and documented.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This checklist will follow the 5 key categories used for EIA reporting: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		Air &amp; Climate		Ecology &amp; Biodiversity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		Land			Human Environment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		Water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Graphic 2" descr="Research">
            <a:extLst>
              <a:ext uri="{FF2B5EF4-FFF2-40B4-BE49-F238E27FC236}">
                <a16:creationId xmlns:a16="http://schemas.microsoft.com/office/drawing/2014/main" id="{73E9D525-F2C3-4307-A8B9-48958FE800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90001" y="16241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0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169C6DC-AFD4-4C6C-B7EC-B6FE7939F711}"/>
              </a:ext>
            </a:extLst>
          </p:cNvPr>
          <p:cNvGrpSpPr/>
          <p:nvPr/>
        </p:nvGrpSpPr>
        <p:grpSpPr>
          <a:xfrm>
            <a:off x="0" y="329905"/>
            <a:ext cx="3073617" cy="6528096"/>
            <a:chOff x="3669524" y="918813"/>
            <a:chExt cx="4226952" cy="4867227"/>
          </a:xfrm>
        </p:grpSpPr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742B2F74-B9CE-4C7F-B8DF-E5A0CEEE0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51"/>
            <a:stretch/>
          </p:blipFill>
          <p:spPr>
            <a:xfrm>
              <a:off x="4295524" y="918813"/>
              <a:ext cx="3600952" cy="4867227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AE3C047-852D-45D2-9291-AA63FDCA7536}"/>
                </a:ext>
              </a:extLst>
            </p:cNvPr>
            <p:cNvSpPr/>
            <p:nvPr/>
          </p:nvSpPr>
          <p:spPr>
            <a:xfrm>
              <a:off x="3669524" y="1842052"/>
              <a:ext cx="3155347" cy="37371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497569" y="470754"/>
            <a:ext cx="8004430" cy="4979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Air &amp; Climate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Air &amp; Climate: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Quantitative air quality data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Emission sources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Emission rates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Average temperatures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Average rainfall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Past natural disaster impacts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Data from climate change studies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Existing pollution vs. legal environmental standards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Susceptibility to earthquakes, landslides, erosion, wildfires or other extreme/adverse climatic conditions</a:t>
            </a:r>
          </a:p>
        </p:txBody>
      </p:sp>
      <p:pic>
        <p:nvPicPr>
          <p:cNvPr id="2" name="Graphic 1" descr="Windy">
            <a:extLst>
              <a:ext uri="{FF2B5EF4-FFF2-40B4-BE49-F238E27FC236}">
                <a16:creationId xmlns:a16="http://schemas.microsoft.com/office/drawing/2014/main" id="{05D8CB77-DC55-4764-9213-2CE607DFB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90001" y="1624195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522473-AC7F-472C-B32E-7DB749494677}"/>
              </a:ext>
            </a:extLst>
          </p:cNvPr>
          <p:cNvSpPr txBox="1"/>
          <p:nvPr/>
        </p:nvSpPr>
        <p:spPr>
          <a:xfrm>
            <a:off x="304202" y="2730526"/>
            <a:ext cx="22944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Air &amp; climate includes things like air quality, health implications, ecosystem impacts, contributions to climate change, etc.</a:t>
            </a:r>
            <a:endParaRPr lang="en-US" sz="14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713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169C6DC-AFD4-4C6C-B7EC-B6FE7939F711}"/>
              </a:ext>
            </a:extLst>
          </p:cNvPr>
          <p:cNvGrpSpPr/>
          <p:nvPr/>
        </p:nvGrpSpPr>
        <p:grpSpPr>
          <a:xfrm>
            <a:off x="0" y="329905"/>
            <a:ext cx="3073617" cy="6528096"/>
            <a:chOff x="3669524" y="918813"/>
            <a:chExt cx="4226952" cy="4867227"/>
          </a:xfrm>
        </p:grpSpPr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742B2F74-B9CE-4C7F-B8DF-E5A0CEEE0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51"/>
            <a:stretch/>
          </p:blipFill>
          <p:spPr>
            <a:xfrm>
              <a:off x="4295524" y="918813"/>
              <a:ext cx="3600952" cy="4867227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AE3C047-852D-45D2-9291-AA63FDCA7536}"/>
                </a:ext>
              </a:extLst>
            </p:cNvPr>
            <p:cNvSpPr/>
            <p:nvPr/>
          </p:nvSpPr>
          <p:spPr>
            <a:xfrm>
              <a:off x="3669524" y="1842052"/>
              <a:ext cx="3155347" cy="37371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497569" y="470754"/>
            <a:ext cx="8477060" cy="6457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Ecology &amp; Biodiversity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Vegetation: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Woodlands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Open fields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Wetlands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Genus and species of dominant vegetation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Wildlife: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Terrestrial species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Aquatic vertebrates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Avian species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Endangered or Threatened Species: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Endangered plants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Endangered animals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Habitat boundaries</a:t>
            </a:r>
          </a:p>
        </p:txBody>
      </p:sp>
      <p:pic>
        <p:nvPicPr>
          <p:cNvPr id="2" name="Graphic 1" descr="Clownfish">
            <a:extLst>
              <a:ext uri="{FF2B5EF4-FFF2-40B4-BE49-F238E27FC236}">
                <a16:creationId xmlns:a16="http://schemas.microsoft.com/office/drawing/2014/main" id="{05D8CB77-DC55-4764-9213-2CE607DFB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90001" y="1624195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522473-AC7F-472C-B32E-7DB749494677}"/>
              </a:ext>
            </a:extLst>
          </p:cNvPr>
          <p:cNvSpPr txBox="1"/>
          <p:nvPr/>
        </p:nvSpPr>
        <p:spPr>
          <a:xfrm>
            <a:off x="304202" y="2730526"/>
            <a:ext cx="229440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Ecology &amp; biodiversity includes importance of biodiversity value, both terrestrial and marine, economic use to community, ecosystem well-being, etc.</a:t>
            </a:r>
            <a:endParaRPr lang="en-US" sz="14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421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169C6DC-AFD4-4C6C-B7EC-B6FE7939F711}"/>
              </a:ext>
            </a:extLst>
          </p:cNvPr>
          <p:cNvGrpSpPr/>
          <p:nvPr/>
        </p:nvGrpSpPr>
        <p:grpSpPr>
          <a:xfrm>
            <a:off x="0" y="329905"/>
            <a:ext cx="3073617" cy="6528096"/>
            <a:chOff x="3669524" y="918813"/>
            <a:chExt cx="4226952" cy="4867227"/>
          </a:xfrm>
        </p:grpSpPr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742B2F74-B9CE-4C7F-B8DF-E5A0CEEE0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51"/>
            <a:stretch/>
          </p:blipFill>
          <p:spPr>
            <a:xfrm>
              <a:off x="4295524" y="918813"/>
              <a:ext cx="3600952" cy="4867227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AE3C047-852D-45D2-9291-AA63FDCA7536}"/>
                </a:ext>
              </a:extLst>
            </p:cNvPr>
            <p:cNvSpPr/>
            <p:nvPr/>
          </p:nvSpPr>
          <p:spPr>
            <a:xfrm>
              <a:off x="3669524" y="1842052"/>
              <a:ext cx="3155347" cy="37371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497569" y="470754"/>
            <a:ext cx="8477060" cy="6087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Human Environment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Human Environment: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Noise conditions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Noise sources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Light conditions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Light sources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Employment statistics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Safety/crime statistics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Population statistics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Seasonal/tourist population statistics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Scenic areas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Recreational use areas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Main transport routes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A9369B-4880-44E5-9663-83E29ECE7268}"/>
              </a:ext>
            </a:extLst>
          </p:cNvPr>
          <p:cNvSpPr txBox="1"/>
          <p:nvPr/>
        </p:nvSpPr>
        <p:spPr>
          <a:xfrm>
            <a:off x="304202" y="3163050"/>
            <a:ext cx="21411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Human environment includes things like light and noise pollution, community safety, employment opportunities, community value creation, etc.</a:t>
            </a:r>
            <a:endParaRPr lang="en-US" sz="14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  <p:pic>
        <p:nvPicPr>
          <p:cNvPr id="7" name="Graphic 6" descr="Park scene">
            <a:extLst>
              <a:ext uri="{FF2B5EF4-FFF2-40B4-BE49-F238E27FC236}">
                <a16:creationId xmlns:a16="http://schemas.microsoft.com/office/drawing/2014/main" id="{763BBFE9-9F8E-4617-8A96-2CAE22124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589870" y="1776423"/>
            <a:ext cx="1242304" cy="1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2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169C6DC-AFD4-4C6C-B7EC-B6FE7939F711}"/>
              </a:ext>
            </a:extLst>
          </p:cNvPr>
          <p:cNvGrpSpPr/>
          <p:nvPr/>
        </p:nvGrpSpPr>
        <p:grpSpPr>
          <a:xfrm>
            <a:off x="0" y="329905"/>
            <a:ext cx="3073617" cy="6528096"/>
            <a:chOff x="3669524" y="918813"/>
            <a:chExt cx="4226952" cy="4867227"/>
          </a:xfrm>
        </p:grpSpPr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742B2F74-B9CE-4C7F-B8DF-E5A0CEEE0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51"/>
            <a:stretch/>
          </p:blipFill>
          <p:spPr>
            <a:xfrm>
              <a:off x="4295524" y="918813"/>
              <a:ext cx="3600952" cy="4867227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AE3C047-852D-45D2-9291-AA63FDCA7536}"/>
                </a:ext>
              </a:extLst>
            </p:cNvPr>
            <p:cNvSpPr/>
            <p:nvPr/>
          </p:nvSpPr>
          <p:spPr>
            <a:xfrm>
              <a:off x="3669524" y="1842052"/>
              <a:ext cx="3155347" cy="37371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497569" y="470754"/>
            <a:ext cx="8477060" cy="6087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Land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Geology: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Geological formations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Surficial deposits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Confining layers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Soils: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Soil survey information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Soil profile characteristics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Erosion details from past events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Land Use: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How land is currently used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Existing manmade structures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Cultural, historical, or archaeological sites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A9369B-4880-44E5-9663-83E29ECE7268}"/>
              </a:ext>
            </a:extLst>
          </p:cNvPr>
          <p:cNvSpPr txBox="1"/>
          <p:nvPr/>
        </p:nvSpPr>
        <p:spPr>
          <a:xfrm>
            <a:off x="304202" y="3163050"/>
            <a:ext cx="21411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Land includes use of non-renewable resources, changes to land morphology, impacts to historic or cultural sites, etc.</a:t>
            </a:r>
            <a:endParaRPr lang="en-US" sz="14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  <p:pic>
        <p:nvPicPr>
          <p:cNvPr id="7" name="Graphic 6" descr="Hill scene">
            <a:extLst>
              <a:ext uri="{FF2B5EF4-FFF2-40B4-BE49-F238E27FC236}">
                <a16:creationId xmlns:a16="http://schemas.microsoft.com/office/drawing/2014/main" id="{763BBFE9-9F8E-4617-8A96-2CAE22124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548926" y="1776423"/>
            <a:ext cx="1242304" cy="1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50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169C6DC-AFD4-4C6C-B7EC-B6FE7939F711}"/>
              </a:ext>
            </a:extLst>
          </p:cNvPr>
          <p:cNvGrpSpPr/>
          <p:nvPr/>
        </p:nvGrpSpPr>
        <p:grpSpPr>
          <a:xfrm>
            <a:off x="0" y="329905"/>
            <a:ext cx="3073617" cy="6528096"/>
            <a:chOff x="3669524" y="918813"/>
            <a:chExt cx="4226952" cy="4867227"/>
          </a:xfrm>
        </p:grpSpPr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742B2F74-B9CE-4C7F-B8DF-E5A0CEEE0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51"/>
            <a:stretch/>
          </p:blipFill>
          <p:spPr>
            <a:xfrm>
              <a:off x="4295524" y="918813"/>
              <a:ext cx="3600952" cy="4867227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AE3C047-852D-45D2-9291-AA63FDCA7536}"/>
                </a:ext>
              </a:extLst>
            </p:cNvPr>
            <p:cNvSpPr/>
            <p:nvPr/>
          </p:nvSpPr>
          <p:spPr>
            <a:xfrm>
              <a:off x="3669524" y="1842052"/>
              <a:ext cx="3155347" cy="37371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497569" y="470754"/>
            <a:ext cx="8477060" cy="6087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Water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Surface Water: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Downstream receiving bodies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Water use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Stormwater runoff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Describe Subsurface Water: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Aquifers present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Depth to ground water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Water supply capabilities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Water quality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Other Water Attributes: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Identify wetlands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Identify floodplains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A9369B-4880-44E5-9663-83E29ECE7268}"/>
              </a:ext>
            </a:extLst>
          </p:cNvPr>
          <p:cNvSpPr txBox="1"/>
          <p:nvPr/>
        </p:nvSpPr>
        <p:spPr>
          <a:xfrm>
            <a:off x="304202" y="3163050"/>
            <a:ext cx="21411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Water includes impacts on local drinking water, sustainability, effect of local use for irrigation and other activities, health implications, etc.</a:t>
            </a:r>
            <a:endParaRPr lang="en-US" sz="14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  <p:pic>
        <p:nvPicPr>
          <p:cNvPr id="2" name="Graphic 1" descr="Handwashing">
            <a:extLst>
              <a:ext uri="{FF2B5EF4-FFF2-40B4-BE49-F238E27FC236}">
                <a16:creationId xmlns:a16="http://schemas.microsoft.com/office/drawing/2014/main" id="{11B38338-D8F7-4FA7-8DC3-0615227D6F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53646" y="1776423"/>
            <a:ext cx="1242304" cy="1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91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169C6DC-AFD4-4C6C-B7EC-B6FE7939F711}"/>
              </a:ext>
            </a:extLst>
          </p:cNvPr>
          <p:cNvGrpSpPr/>
          <p:nvPr/>
        </p:nvGrpSpPr>
        <p:grpSpPr>
          <a:xfrm>
            <a:off x="0" y="329905"/>
            <a:ext cx="3073617" cy="6528096"/>
            <a:chOff x="3669524" y="918813"/>
            <a:chExt cx="4226952" cy="4867227"/>
          </a:xfrm>
        </p:grpSpPr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742B2F74-B9CE-4C7F-B8DF-E5A0CEEE0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51"/>
            <a:stretch/>
          </p:blipFill>
          <p:spPr>
            <a:xfrm>
              <a:off x="4295524" y="918813"/>
              <a:ext cx="3600952" cy="4867227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AE3C047-852D-45D2-9291-AA63FDCA7536}"/>
                </a:ext>
              </a:extLst>
            </p:cNvPr>
            <p:cNvSpPr/>
            <p:nvPr/>
          </p:nvSpPr>
          <p:spPr>
            <a:xfrm>
              <a:off x="3669524" y="1842052"/>
              <a:ext cx="3155347" cy="37371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4610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Conclusion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This environmental impact assessment checklist is designed to help you consider the scope of the baseline data you’ll need for an EIA.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You can find further help with environmental impact assessments, as well as many other types of impact assessments at Airiodion.com.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Check out our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Impact Assessment Toolkit </a:t>
            </a:r>
            <a:r>
              <a:rPr lang="en-US" sz="2400" dirty="0">
                <a:solidFill>
                  <a:schemeClr val="tx1"/>
                </a:solidFill>
              </a:rPr>
              <a:t>for an impact assessment template with built-in analytics that gives you a place for planning and managing your environmental impact assessment.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A9369B-4880-44E5-9663-83E29ECE7268}"/>
              </a:ext>
            </a:extLst>
          </p:cNvPr>
          <p:cNvSpPr txBox="1"/>
          <p:nvPr/>
        </p:nvSpPr>
        <p:spPr>
          <a:xfrm>
            <a:off x="304202" y="3163050"/>
            <a:ext cx="21411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6600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Need Help with Impact Assessments?</a:t>
            </a:r>
          </a:p>
          <a:p>
            <a:endParaRPr lang="en-US" sz="16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  <a:p>
            <a:r>
              <a:rPr lang="en-US" sz="1600" dirty="0">
                <a:solidFill>
                  <a:srgbClr val="FF6600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Contact us any time with questions at: </a:t>
            </a:r>
            <a:r>
              <a:rPr lang="en-US" sz="1600" dirty="0">
                <a:solidFill>
                  <a:srgbClr val="FF6600"/>
                </a:solidFill>
                <a:latin typeface="Biome" panose="020B0502040204020203" pitchFamily="34" charset="0"/>
                <a:cs typeface="Biome" panose="020B0502040204020203" pitchFamily="34" charset="0"/>
                <a:hlinkClick r:id="rId4"/>
              </a:rPr>
              <a:t>Airiodion.com/ contact-us/</a:t>
            </a:r>
            <a:endParaRPr lang="en-US" sz="16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  <p:pic>
        <p:nvPicPr>
          <p:cNvPr id="6" name="Graphic 5" descr="Email">
            <a:extLst>
              <a:ext uri="{FF2B5EF4-FFF2-40B4-BE49-F238E27FC236}">
                <a16:creationId xmlns:a16="http://schemas.microsoft.com/office/drawing/2014/main" id="{A1FA815E-536E-4464-B800-C9C189CCE0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8279" y="1807249"/>
            <a:ext cx="1133038" cy="113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35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558</Words>
  <Application>Microsoft Office PowerPoint</Application>
  <PresentationFormat>Widescreen</PresentationFormat>
  <Paragraphs>112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Algerian</vt:lpstr>
      <vt:lpstr>Arial</vt:lpstr>
      <vt:lpstr>Biome</vt:lpstr>
      <vt:lpstr>Calibri</vt:lpstr>
      <vt:lpstr>Calibri Light</vt:lpstr>
      <vt:lpstr>Castellar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Crolley</dc:creator>
  <cp:lastModifiedBy>Francesca Crolley</cp:lastModifiedBy>
  <cp:revision>6</cp:revision>
  <dcterms:created xsi:type="dcterms:W3CDTF">2020-06-29T22:04:37Z</dcterms:created>
  <dcterms:modified xsi:type="dcterms:W3CDTF">2020-11-19T16:38:40Z</dcterms:modified>
</cp:coreProperties>
</file>