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58"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9BD"/>
    <a:srgbClr val="E9F9F9"/>
    <a:srgbClr val="F6FCFC"/>
    <a:srgbClr val="F9FDFD"/>
    <a:srgbClr val="37D0D3"/>
    <a:srgbClr val="9900CC"/>
    <a:srgbClr val="007FAC"/>
    <a:srgbClr val="009BD2"/>
    <a:srgbClr val="0078A2"/>
    <a:srgbClr val="EA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0ADEE-90C3-4171-9907-5B03B127495C}" v="51" dt="2021-10-01T16:36:47.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1357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89875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6032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grpSp>
        <p:nvGrpSpPr>
          <p:cNvPr id="7" name="Group 6">
            <a:extLst>
              <a:ext uri="{FF2B5EF4-FFF2-40B4-BE49-F238E27FC236}">
                <a16:creationId xmlns:a16="http://schemas.microsoft.com/office/drawing/2014/main" id="{93044664-C3F1-43FA-8333-C0EEC9C28E01}"/>
              </a:ext>
            </a:extLst>
          </p:cNvPr>
          <p:cNvGrpSpPr/>
          <p:nvPr userDrawn="1"/>
        </p:nvGrpSpPr>
        <p:grpSpPr>
          <a:xfrm>
            <a:off x="9805160" y="123462"/>
            <a:ext cx="2386840" cy="996722"/>
            <a:chOff x="9193577" y="365125"/>
            <a:chExt cx="1868743" cy="800288"/>
          </a:xfrm>
        </p:grpSpPr>
        <p:sp>
          <p:nvSpPr>
            <p:cNvPr id="8" name="Rectangle: Rounded Corners 7">
              <a:extLst>
                <a:ext uri="{FF2B5EF4-FFF2-40B4-BE49-F238E27FC236}">
                  <a16:creationId xmlns:a16="http://schemas.microsoft.com/office/drawing/2014/main" id="{13C7BB38-87FE-4C12-896A-CB3F85082EC5}"/>
                </a:ext>
              </a:extLst>
            </p:cNvPr>
            <p:cNvSpPr/>
            <p:nvPr userDrawn="1"/>
          </p:nvSpPr>
          <p:spPr>
            <a:xfrm>
              <a:off x="9193577" y="385481"/>
              <a:ext cx="702434" cy="779932"/>
            </a:xfrm>
            <a:prstGeom prst="roundRect">
              <a:avLst>
                <a:gd name="adj" fmla="val 32937"/>
              </a:avLst>
            </a:prstGeom>
            <a:solidFill>
              <a:srgbClr val="E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3DD308C8-DBC3-4A03-8A49-815CAA2752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44" r="17299" b="6949"/>
            <a:stretch/>
          </p:blipFill>
          <p:spPr>
            <a:xfrm>
              <a:off x="9711765" y="365125"/>
              <a:ext cx="1350555" cy="800287"/>
            </a:xfrm>
            <a:prstGeom prst="rect">
              <a:avLst/>
            </a:prstGeom>
          </p:spPr>
        </p:pic>
      </p:grpSp>
      <p:sp>
        <p:nvSpPr>
          <p:cNvPr id="10" name="TextBox 9">
            <a:extLst>
              <a:ext uri="{FF2B5EF4-FFF2-40B4-BE49-F238E27FC236}">
                <a16:creationId xmlns:a16="http://schemas.microsoft.com/office/drawing/2014/main" id="{1DAD5300-2447-4DE3-9557-494DE143DB9F}"/>
              </a:ext>
            </a:extLst>
          </p:cNvPr>
          <p:cNvSpPr txBox="1"/>
          <p:nvPr userDrawn="1"/>
        </p:nvSpPr>
        <p:spPr>
          <a:xfrm>
            <a:off x="9901649" y="212588"/>
            <a:ext cx="2183674" cy="707886"/>
          </a:xfrm>
          <a:prstGeom prst="rect">
            <a:avLst/>
          </a:prstGeom>
          <a:noFill/>
          <a:ln>
            <a:noFill/>
          </a:ln>
        </p:spPr>
        <p:txBody>
          <a:bodyPr wrap="square" rtlCol="0">
            <a:spAutoFit/>
          </a:bodyPr>
          <a:lstStyle/>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AGS </a:t>
            </a:r>
          </a:p>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Change Management</a:t>
            </a:r>
          </a:p>
          <a:p>
            <a:pPr algn="ctr">
              <a:lnSpc>
                <a:spcPts val="1600"/>
              </a:lnSpc>
            </a:pPr>
            <a:r>
              <a:rPr lang="en-US" sz="1400" b="1" spc="0" baseline="0" dirty="0">
                <a:solidFill>
                  <a:schemeClr val="accent1"/>
                </a:solidFill>
                <a:latin typeface="Century Gothic" panose="020B0502020202020204" pitchFamily="34" charset="0"/>
                <a:cs typeface="Arial" panose="020B0604020202020204" pitchFamily="34" charset="0"/>
              </a:rPr>
              <a:t>Framework</a:t>
            </a:r>
          </a:p>
        </p:txBody>
      </p:sp>
    </p:spTree>
    <p:extLst>
      <p:ext uri="{BB962C8B-B14F-4D97-AF65-F5344CB8AC3E}">
        <p14:creationId xmlns:p14="http://schemas.microsoft.com/office/powerpoint/2010/main" val="27663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5616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86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23422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74403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10391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40762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35801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AA084-50E3-4B85-858B-439D3D56E6C6}" type="datetimeFigureOut">
              <a:rPr lang="en-US" smtClean="0"/>
              <a:t>10/12/2021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2134C-0719-49E9-A10B-7BE041F08D9F}" type="slidenum">
              <a:rPr lang="en-US" smtClean="0"/>
              <a:t>‹#›</a:t>
            </a:fld>
            <a:endParaRPr lang="en-US" dirty="0"/>
          </a:p>
        </p:txBody>
      </p:sp>
    </p:spTree>
    <p:extLst>
      <p:ext uri="{BB962C8B-B14F-4D97-AF65-F5344CB8AC3E}">
        <p14:creationId xmlns:p14="http://schemas.microsoft.com/office/powerpoint/2010/main" val="699636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airiodion.com/change-management-plan-template/" TargetMode="External"/><Relationship Id="rId5" Type="http://schemas.openxmlformats.org/officeDocument/2006/relationships/hyperlink" Target="https://www.airiodion.com/tracking-and-measurement/" TargetMode="External"/><Relationship Id="rId4" Type="http://schemas.openxmlformats.org/officeDocument/2006/relationships/hyperlink" Target="https://www.airiodion.com/phase-3-change-management/#Transi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iriodion.com/ags-change-management-certificati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iriodion.com/organizational-readiness-assessment/" TargetMode="External"/><Relationship Id="rId3" Type="http://schemas.openxmlformats.org/officeDocument/2006/relationships/image" Target="../media/image6.svg"/><Relationship Id="rId7" Type="http://schemas.openxmlformats.org/officeDocument/2006/relationships/hyperlink" Target="https://www.airiodion.com/stakeholder-analysi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airiodion.com/audience-analysis/" TargetMode="External"/><Relationship Id="rId11" Type="http://schemas.openxmlformats.org/officeDocument/2006/relationships/hyperlink" Target="https://www.airiodion.com/culture-assessment/" TargetMode="External"/><Relationship Id="rId5" Type="http://schemas.openxmlformats.org/officeDocument/2006/relationships/hyperlink" Target="https://www.airiodion.com/change-impact-assessment/" TargetMode="External"/><Relationship Id="rId10" Type="http://schemas.openxmlformats.org/officeDocument/2006/relationships/hyperlink" Target="https://www.airiodion.com/resistance-management-plan/" TargetMode="External"/><Relationship Id="rId4" Type="http://schemas.openxmlformats.org/officeDocument/2006/relationships/hyperlink" Target="https://www.airiodion.com/project-assessment/" TargetMode="External"/><Relationship Id="rId9" Type="http://schemas.openxmlformats.org/officeDocument/2006/relationships/hyperlink" Target="https://www.airiodion.com/risk-assessment-and-readou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airiodion.com/change-management-plan/" TargetMode="External"/><Relationship Id="rId3" Type="http://schemas.openxmlformats.org/officeDocument/2006/relationships/image" Target="../media/image8.svg"/><Relationship Id="rId7" Type="http://schemas.openxmlformats.org/officeDocument/2006/relationships/hyperlink" Target="https://www.airiodion.com/organizational-change-management-roadmap/"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iriodion.com/change-management-strategic-playbook/" TargetMode="External"/><Relationship Id="rId11" Type="http://schemas.openxmlformats.org/officeDocument/2006/relationships/hyperlink" Target="https://www.airiodion.com/communication-plan/" TargetMode="External"/><Relationship Id="rId5" Type="http://schemas.openxmlformats.org/officeDocument/2006/relationships/hyperlink" Target="https://www.airiodion.com/change-management-working-group/" TargetMode="External"/><Relationship Id="rId10" Type="http://schemas.openxmlformats.org/officeDocument/2006/relationships/hyperlink" Target="https://www.airiodion.com/engagement-plan-end-users/" TargetMode="External"/><Relationship Id="rId4" Type="http://schemas.openxmlformats.org/officeDocument/2006/relationships/hyperlink" Target="https://www.airiodion.com/change-management-approach/" TargetMode="External"/><Relationship Id="rId9" Type="http://schemas.openxmlformats.org/officeDocument/2006/relationships/hyperlink" Target="https://www.airiodion.com/stakeholder-managemen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airiodion.com/change-champion-network/" TargetMode="External"/><Relationship Id="rId3" Type="http://schemas.openxmlformats.org/officeDocument/2006/relationships/image" Target="../media/image8.svg"/><Relationship Id="rId7" Type="http://schemas.openxmlformats.org/officeDocument/2006/relationships/hyperlink" Target="https://www.airiodion.com/coaching-plan/"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airiodion.com/executive-sponsor-plan/" TargetMode="External"/><Relationship Id="rId5" Type="http://schemas.openxmlformats.org/officeDocument/2006/relationships/hyperlink" Target="https://www.airiodion.com/resistance-management-plan/" TargetMode="External"/><Relationship Id="rId4" Type="http://schemas.openxmlformats.org/officeDocument/2006/relationships/hyperlink" Target="https://www.airiodion.com/training-plan/" TargetMode="External"/><Relationship Id="rId9" Type="http://schemas.openxmlformats.org/officeDocument/2006/relationships/hyperlink" Target="https://www.airiodion.com/phase-3-change-management/#Transi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airiodion.com/stakeholder-tool/" TargetMode="External"/><Relationship Id="rId3" Type="http://schemas.openxmlformats.org/officeDocument/2006/relationships/image" Target="../media/image10.svg"/><Relationship Id="rId7" Type="http://schemas.openxmlformats.org/officeDocument/2006/relationships/hyperlink" Target="https://www.airiodion.com/change-champion-management-too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airiodion.com/coaching-management-tool/" TargetMode="External"/><Relationship Id="rId11" Type="http://schemas.openxmlformats.org/officeDocument/2006/relationships/hyperlink" Target="https://www.airiodion.com/training-management-tool/" TargetMode="External"/><Relationship Id="rId5" Type="http://schemas.openxmlformats.org/officeDocument/2006/relationships/hyperlink" Target="https://www.airiodion.com/executive-sponsor-plan/" TargetMode="External"/><Relationship Id="rId10" Type="http://schemas.openxmlformats.org/officeDocument/2006/relationships/hyperlink" Target="https://www.airiodion.com/training-plan/" TargetMode="External"/><Relationship Id="rId4" Type="http://schemas.openxmlformats.org/officeDocument/2006/relationships/hyperlink" Target="https://www.airiodion.com/communications-management-tool/" TargetMode="External"/><Relationship Id="rId9" Type="http://schemas.openxmlformats.org/officeDocument/2006/relationships/hyperlink" Target="https://www.airiodion.com/audience-management-to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airiodion.com/readiness-assessment-tool/" TargetMode="External"/><Relationship Id="rId4" Type="http://schemas.openxmlformats.org/officeDocument/2006/relationships/hyperlink" Target="https://www.airiodion.com/resistance-management-too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airiodion.com/change-champion-network/" TargetMode="External"/><Relationship Id="rId3" Type="http://schemas.openxmlformats.org/officeDocument/2006/relationships/image" Target="../media/image12.svg"/><Relationship Id="rId7" Type="http://schemas.openxmlformats.org/officeDocument/2006/relationships/hyperlink" Target="https://www.airiodion.com/change-management-plan-templat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airiodion.com/coaching-management-tool/" TargetMode="External"/><Relationship Id="rId5" Type="http://schemas.openxmlformats.org/officeDocument/2006/relationships/hyperlink" Target="https://www.airiodion.com/phase-3-change-management/" TargetMode="External"/><Relationship Id="rId4" Type="http://schemas.openxmlformats.org/officeDocument/2006/relationships/hyperlink" Target="https://www.airiodion.com/change-management-kpi-dash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338-CF6B-4436-A203-5D7612E55528}"/>
              </a:ext>
            </a:extLst>
          </p:cNvPr>
          <p:cNvSpPr>
            <a:spLocks noGrp="1"/>
          </p:cNvSpPr>
          <p:nvPr>
            <p:ph type="ctrTitle"/>
          </p:nvPr>
        </p:nvSpPr>
        <p:spPr>
          <a:xfrm>
            <a:off x="890338" y="640080"/>
            <a:ext cx="3734014" cy="3566160"/>
          </a:xfrm>
        </p:spPr>
        <p:txBody>
          <a:bodyPr anchor="b">
            <a:normAutofit/>
          </a:bodyPr>
          <a:lstStyle/>
          <a:p>
            <a:pPr algn="l"/>
            <a:r>
              <a:rPr lang="en-US" sz="4200" dirty="0">
                <a:latin typeface="Arial Black" panose="020B0A04020102020204" pitchFamily="34" charset="0"/>
              </a:rPr>
              <a:t>The Journey of a Change Manager &amp; Change Team</a:t>
            </a:r>
          </a:p>
        </p:txBody>
      </p:sp>
      <p:sp>
        <p:nvSpPr>
          <p:cNvPr id="3" name="Subtitle 2">
            <a:extLst>
              <a:ext uri="{FF2B5EF4-FFF2-40B4-BE49-F238E27FC236}">
                <a16:creationId xmlns:a16="http://schemas.microsoft.com/office/drawing/2014/main" id="{DD3A04EE-90FC-4A83-BC79-5BF486EA7501}"/>
              </a:ext>
            </a:extLst>
          </p:cNvPr>
          <p:cNvSpPr>
            <a:spLocks noGrp="1"/>
          </p:cNvSpPr>
          <p:nvPr>
            <p:ph type="subTitle" idx="1"/>
          </p:nvPr>
        </p:nvSpPr>
        <p:spPr>
          <a:xfrm>
            <a:off x="890339" y="4636008"/>
            <a:ext cx="3734014" cy="1572768"/>
          </a:xfrm>
        </p:spPr>
        <p:txBody>
          <a:bodyPr>
            <a:normAutofit/>
          </a:bodyPr>
          <a:lstStyle/>
          <a:p>
            <a:pPr algn="l"/>
            <a:endParaRPr lang="en-US" sz="2200" dirty="0"/>
          </a:p>
          <a:p>
            <a:pPr algn="l"/>
            <a:endParaRPr lang="en-US" sz="2200" dirty="0"/>
          </a:p>
          <a:p>
            <a:pPr algn="l"/>
            <a:r>
              <a:rPr lang="en-US" sz="2200" dirty="0"/>
              <a:t>©2021 Airiodion Global Services (AGS), Airiodion.com</a:t>
            </a:r>
          </a:p>
        </p:txBody>
      </p:sp>
      <p:pic>
        <p:nvPicPr>
          <p:cNvPr id="5" name="Picture 4">
            <a:extLst>
              <a:ext uri="{FF2B5EF4-FFF2-40B4-BE49-F238E27FC236}">
                <a16:creationId xmlns:a16="http://schemas.microsoft.com/office/drawing/2014/main" id="{2B38DA5E-4ED1-44FD-AD43-0C30A8D349D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3038" r="13038"/>
          <a:stretch/>
        </p:blipFill>
        <p:spPr>
          <a:xfrm>
            <a:off x="4968027" y="10"/>
            <a:ext cx="722092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Text&#10;&#10;Description automatically generated">
            <a:extLst>
              <a:ext uri="{FF2B5EF4-FFF2-40B4-BE49-F238E27FC236}">
                <a16:creationId xmlns:a16="http://schemas.microsoft.com/office/drawing/2014/main" id="{A5DF8F50-F919-4AC9-8833-DEF87E35F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645" y="4924932"/>
            <a:ext cx="1762194" cy="694304"/>
          </a:xfrm>
          <a:prstGeom prst="rect">
            <a:avLst/>
          </a:prstGeom>
        </p:spPr>
      </p:pic>
    </p:spTree>
    <p:extLst>
      <p:ext uri="{BB962C8B-B14F-4D97-AF65-F5344CB8AC3E}">
        <p14:creationId xmlns:p14="http://schemas.microsoft.com/office/powerpoint/2010/main" val="285395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7" y="2307064"/>
            <a:ext cx="3655415" cy="1314761"/>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hand off responsibility of the changed process to a permanent team &amp; dismantle temporary assets.</a:t>
            </a:r>
          </a:p>
          <a:p>
            <a:pPr algn="ctr"/>
            <a:r>
              <a:rPr lang="en-US" sz="1600" b="1" dirty="0">
                <a:solidFill>
                  <a:schemeClr val="accent5">
                    <a:lumMod val="50000"/>
                  </a:schemeClr>
                </a:solidFill>
              </a:rPr>
              <a:t>EXECUTE TRANSFER / EXIT PLAN </a:t>
            </a:r>
          </a:p>
          <a:p>
            <a:pPr algn="ctr"/>
            <a:r>
              <a:rPr lang="en-US" sz="1600" b="1" dirty="0">
                <a:solidFill>
                  <a:schemeClr val="accent5">
                    <a:lumMod val="50000"/>
                  </a:schemeClr>
                </a:solidFill>
              </a:rPr>
              <a:t>(HAND OFF)</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4217952" y="2307064"/>
            <a:ext cx="3046478" cy="1314761"/>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your final report on the change project implementation success.</a:t>
            </a:r>
          </a:p>
          <a:p>
            <a:pPr algn="ctr"/>
            <a:r>
              <a:rPr lang="en-US" sz="1600" b="1" dirty="0">
                <a:solidFill>
                  <a:schemeClr val="accent5">
                    <a:lumMod val="50000"/>
                  </a:schemeClr>
                </a:solidFill>
              </a:rPr>
              <a:t>FINAL CHANGE PROJECT REPORT</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7499931" y="2305089"/>
            <a:ext cx="3234329" cy="1316736"/>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lessons learned, including positive and negative, to inform future projects.</a:t>
            </a:r>
          </a:p>
          <a:p>
            <a:pPr algn="ctr"/>
            <a:r>
              <a:rPr lang="en-US" sz="1600" b="1" dirty="0">
                <a:solidFill>
                  <a:schemeClr val="accent5">
                    <a:lumMod val="50000"/>
                  </a:schemeClr>
                </a:solidFill>
              </a:rPr>
              <a:t>PROJECT POST-MORTEM (LESSONS LEARNED)</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6378563" cy="1325563"/>
          </a:xfrm>
        </p:spPr>
        <p:txBody>
          <a:bodyPr/>
          <a:lstStyle/>
          <a:p>
            <a:r>
              <a:rPr lang="en-US" b="1" dirty="0">
                <a:solidFill>
                  <a:schemeClr val="accent5"/>
                </a:solidFill>
                <a:latin typeface="Arial Black" panose="020B0A04020102020204" pitchFamily="34" charset="0"/>
                <a:cs typeface="Aharoni" panose="02010803020104030203" pitchFamily="2" charset="-79"/>
              </a:rPr>
              <a:t>Phase 5: Exit</a:t>
            </a:r>
          </a:p>
        </p:txBody>
      </p:sp>
      <p:sp>
        <p:nvSpPr>
          <p:cNvPr id="16" name="Arrow: Chevron 15">
            <a:extLst>
              <a:ext uri="{FF2B5EF4-FFF2-40B4-BE49-F238E27FC236}">
                <a16:creationId xmlns:a16="http://schemas.microsoft.com/office/drawing/2014/main" id="{0FE3D9DF-337C-46E8-81F1-8D855084E2F7}"/>
              </a:ext>
            </a:extLst>
          </p:cNvPr>
          <p:cNvSpPr/>
          <p:nvPr/>
        </p:nvSpPr>
        <p:spPr>
          <a:xfrm>
            <a:off x="3862950" y="2726644"/>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7141910" y="2726644"/>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Exit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27866" y="203199"/>
            <a:ext cx="1074639" cy="1074639"/>
          </a:xfrm>
          <a:prstGeom prst="rect">
            <a:avLst/>
          </a:prstGeom>
        </p:spPr>
      </p:pic>
      <p:sp>
        <p:nvSpPr>
          <p:cNvPr id="2" name="Star: 5 Points 1">
            <a:extLst>
              <a:ext uri="{FF2B5EF4-FFF2-40B4-BE49-F238E27FC236}">
                <a16:creationId xmlns:a16="http://schemas.microsoft.com/office/drawing/2014/main" id="{460FFF95-186B-4AE2-B69A-9FD4E028CEE4}"/>
              </a:ext>
            </a:extLst>
          </p:cNvPr>
          <p:cNvSpPr/>
          <p:nvPr/>
        </p:nvSpPr>
        <p:spPr>
          <a:xfrm>
            <a:off x="10552145" y="2726644"/>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405ACC61-FC27-4F9D-B7ED-80C33FE4B93B}"/>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5 of your change management, and the deliverables that will help you accomplish that.</a:t>
            </a:r>
          </a:p>
        </p:txBody>
      </p:sp>
      <p:sp>
        <p:nvSpPr>
          <p:cNvPr id="12" name="Rectangle: Rounded Corners 11">
            <a:hlinkClick r:id="rId4"/>
            <a:extLst>
              <a:ext uri="{FF2B5EF4-FFF2-40B4-BE49-F238E27FC236}">
                <a16:creationId xmlns:a16="http://schemas.microsoft.com/office/drawing/2014/main" id="{93EE98ED-0338-4C5A-8E00-224AEE1358B3}"/>
              </a:ext>
            </a:extLst>
          </p:cNvPr>
          <p:cNvSpPr/>
          <p:nvPr/>
        </p:nvSpPr>
        <p:spPr>
          <a:xfrm>
            <a:off x="1607307"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3" name="Rectangle: Rounded Corners 12">
            <a:hlinkClick r:id="rId5"/>
            <a:extLst>
              <a:ext uri="{FF2B5EF4-FFF2-40B4-BE49-F238E27FC236}">
                <a16:creationId xmlns:a16="http://schemas.microsoft.com/office/drawing/2014/main" id="{7B1356B0-00D7-47CE-A307-DEC93837BB39}"/>
              </a:ext>
            </a:extLst>
          </p:cNvPr>
          <p:cNvSpPr/>
          <p:nvPr/>
        </p:nvSpPr>
        <p:spPr>
          <a:xfrm>
            <a:off x="5206355"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5" name="Rectangle: Rounded Corners 14">
            <a:hlinkClick r:id="rId6"/>
            <a:extLst>
              <a:ext uri="{FF2B5EF4-FFF2-40B4-BE49-F238E27FC236}">
                <a16:creationId xmlns:a16="http://schemas.microsoft.com/office/drawing/2014/main" id="{65AF9AAC-4334-4798-8855-3C2B3A668085}"/>
              </a:ext>
            </a:extLst>
          </p:cNvPr>
          <p:cNvSpPr/>
          <p:nvPr/>
        </p:nvSpPr>
        <p:spPr>
          <a:xfrm>
            <a:off x="8569658" y="363385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235890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3739341" cy="1330839"/>
          </a:xfrm>
        </p:spPr>
        <p:txBody>
          <a:bodyPr vert="horz" lIns="91440" tIns="45720" rIns="91440" bIns="45720" rtlCol="0" anchor="ctr">
            <a:normAutofit fontScale="90000"/>
          </a:bodyPr>
          <a:lstStyle/>
          <a:p>
            <a:r>
              <a:rPr lang="en-US" sz="2800" b="1" kern="1200" dirty="0">
                <a:solidFill>
                  <a:schemeClr val="tx1"/>
                </a:solidFill>
                <a:latin typeface="Arial Black" panose="020B0A04020102020204" pitchFamily="34" charset="0"/>
              </a:rPr>
              <a:t>Learn More About the 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427001" cy="436144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Are you interested in learning  more about the AGS Change Management Framework and becoming certified in this change approach? </a:t>
            </a:r>
          </a:p>
          <a:p>
            <a:pPr>
              <a:spcAft>
                <a:spcPts val="600"/>
              </a:spcAft>
            </a:pPr>
            <a:endParaRPr lang="en-US" sz="1900" dirty="0">
              <a:latin typeface="+mn-lt"/>
              <a:ea typeface="+mn-ea"/>
              <a:cs typeface="+mn-cs"/>
            </a:endParaRPr>
          </a:p>
        </p:txBody>
      </p:sp>
      <p:sp>
        <p:nvSpPr>
          <p:cNvPr id="2" name="Rectangle: Rounded Corners 1">
            <a:hlinkClick r:id="rId2"/>
            <a:extLst>
              <a:ext uri="{FF2B5EF4-FFF2-40B4-BE49-F238E27FC236}">
                <a16:creationId xmlns:a16="http://schemas.microsoft.com/office/drawing/2014/main" id="{7729D258-998F-4A69-BDC2-29F9F6A17AB9}"/>
              </a:ext>
            </a:extLst>
          </p:cNvPr>
          <p:cNvSpPr/>
          <p:nvPr/>
        </p:nvSpPr>
        <p:spPr>
          <a:xfrm>
            <a:off x="1005971" y="4129201"/>
            <a:ext cx="3020521" cy="78187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 MORE</a:t>
            </a:r>
          </a:p>
        </p:txBody>
      </p:sp>
      <p:pic>
        <p:nvPicPr>
          <p:cNvPr id="8" name="Picture 7" descr="Text&#10;&#10;Description automatically generated">
            <a:extLst>
              <a:ext uri="{FF2B5EF4-FFF2-40B4-BE49-F238E27FC236}">
                <a16:creationId xmlns:a16="http://schemas.microsoft.com/office/drawing/2014/main" id="{B2C96B6A-82E0-4E92-B5FD-3C40C40E3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768" y="6114902"/>
            <a:ext cx="1762194" cy="694304"/>
          </a:xfrm>
          <a:prstGeom prst="rect">
            <a:avLst/>
          </a:prstGeom>
        </p:spPr>
      </p:pic>
      <p:pic>
        <p:nvPicPr>
          <p:cNvPr id="11" name="Picture 10">
            <a:extLst>
              <a:ext uri="{FF2B5EF4-FFF2-40B4-BE49-F238E27FC236}">
                <a16:creationId xmlns:a16="http://schemas.microsoft.com/office/drawing/2014/main" id="{F41AEEF2-BD7B-46CA-99FB-A8253A768D51}"/>
              </a:ext>
            </a:extLst>
          </p:cNvPr>
          <p:cNvPicPr>
            <a:picLocks noChangeAspect="1"/>
          </p:cNvPicPr>
          <p:nvPr/>
        </p:nvPicPr>
        <p:blipFill rotWithShape="1">
          <a:blip r:embed="rId4">
            <a:extLst>
              <a:ext uri="{28A0092B-C50C-407E-A947-70E740481C1C}">
                <a14:useLocalDpi xmlns:a14="http://schemas.microsoft.com/office/drawing/2010/main" val="0"/>
              </a:ext>
            </a:extLst>
          </a:blip>
          <a:srcRect l="1991" t="2625" r="2821" b="4089"/>
          <a:stretch/>
        </p:blipFill>
        <p:spPr>
          <a:xfrm>
            <a:off x="5032463" y="1522523"/>
            <a:ext cx="6855369" cy="4361443"/>
          </a:xfrm>
          <a:prstGeom prst="rect">
            <a:avLst/>
          </a:prstGeom>
        </p:spPr>
      </p:pic>
    </p:spTree>
    <p:extLst>
      <p:ext uri="{BB962C8B-B14F-4D97-AF65-F5344CB8AC3E}">
        <p14:creationId xmlns:p14="http://schemas.microsoft.com/office/powerpoint/2010/main" val="221004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9492824" cy="1325563"/>
          </a:xfrm>
        </p:spPr>
        <p:txBody>
          <a:bodyPr>
            <a:normAutofit/>
          </a:bodyPr>
          <a:lstStyle/>
          <a:p>
            <a:r>
              <a:rPr lang="en-US" b="1" dirty="0">
                <a:latin typeface="Arial Black" panose="020B0A04020102020204" pitchFamily="34" charset="0"/>
                <a:cs typeface="Aharoni" panose="02010803020104030203" pitchFamily="2" charset="-79"/>
              </a:rPr>
              <a:t>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327037" y="1721993"/>
            <a:ext cx="10907020" cy="4943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The AGS Change Management Framework is 5-phase change model that uses a "manage by deliverables" approach. The phases categorize the project actions that need to happen to conduct a successful change project from start to finish. </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Each phase includes people-focused deliverables which require a set of tasks to achieve. Our change approach allows the freedom to accomplish those deliverables in the way the change team feels is most optimized. It’s also easily scalable to any size or scope of project and can be used with both Agile and Waterfall approaches.</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In general, any type of change management methodology should be considered the “science” of change management. It is the same concept involved with getting an education or getting trained on something. You learn the science (method) of that topic.</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Over time, you will need to build the “art” of change management, which involves developing proficiency. With years of experience, which includes seeing what works and what doesn’t work, you can build upon any change methodology, and perfect your art of change management implementation.</a:t>
            </a:r>
          </a:p>
          <a:p>
            <a:endParaRPr lang="en-US" sz="1800" dirty="0">
              <a:solidFill>
                <a:schemeClr val="bg2">
                  <a:lumMod val="50000"/>
                </a:schemeClr>
              </a:solidFill>
              <a:latin typeface="+mn-lt"/>
              <a:cs typeface="Aharoni" panose="02010803020104030203" pitchFamily="2" charset="-79"/>
            </a:endParaRPr>
          </a:p>
          <a:p>
            <a:r>
              <a:rPr lang="en-US" sz="1800" dirty="0">
                <a:solidFill>
                  <a:schemeClr val="bg2">
                    <a:lumMod val="50000"/>
                  </a:schemeClr>
                </a:solidFill>
                <a:latin typeface="+mn-lt"/>
                <a:cs typeface="Aharoni" panose="02010803020104030203" pitchFamily="2" charset="-79"/>
              </a:rPr>
              <a:t>The AGS Change Management Framework comes from that ideal combination of the Science and the Art of change management.</a:t>
            </a:r>
          </a:p>
        </p:txBody>
      </p:sp>
    </p:spTree>
    <p:extLst>
      <p:ext uri="{BB962C8B-B14F-4D97-AF65-F5344CB8AC3E}">
        <p14:creationId xmlns:p14="http://schemas.microsoft.com/office/powerpoint/2010/main" val="326289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3739341" cy="1330839"/>
          </a:xfrm>
        </p:spPr>
        <p:txBody>
          <a:bodyPr vert="horz" lIns="91440" tIns="45720" rIns="91440" bIns="45720" rtlCol="0" anchor="ctr">
            <a:normAutofit/>
          </a:bodyPr>
          <a:lstStyle/>
          <a:p>
            <a:r>
              <a:rPr lang="en-US" sz="2800" b="1" kern="1200" dirty="0">
                <a:solidFill>
                  <a:schemeClr val="tx1"/>
                </a:solidFill>
                <a:latin typeface="Arial Black" panose="020B0A04020102020204" pitchFamily="34" charset="0"/>
              </a:rPr>
              <a:t>AGS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427001" cy="4361443"/>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This </a:t>
            </a:r>
            <a:r>
              <a:rPr lang="en-US" sz="1900" b="1" dirty="0">
                <a:latin typeface="+mn-lt"/>
                <a:ea typeface="+mn-ea"/>
                <a:cs typeface="+mn-cs"/>
              </a:rPr>
              <a:t>Journey of a Change Manager &amp; Change Team </a:t>
            </a:r>
            <a:r>
              <a:rPr lang="en-US" sz="1900" dirty="0">
                <a:latin typeface="+mn-lt"/>
                <a:ea typeface="+mn-ea"/>
                <a:cs typeface="+mn-cs"/>
              </a:rPr>
              <a:t>takes you through the basics of the phases and deliverables of a change management project.</a:t>
            </a:r>
          </a:p>
          <a:p>
            <a:pPr>
              <a:spcAft>
                <a:spcPts val="600"/>
              </a:spcAft>
            </a:pPr>
            <a:endParaRPr lang="en-US" sz="1900" dirty="0">
              <a:latin typeface="+mn-lt"/>
              <a:ea typeface="+mn-ea"/>
              <a:cs typeface="+mn-cs"/>
            </a:endParaRPr>
          </a:p>
          <a:p>
            <a:pPr>
              <a:spcAft>
                <a:spcPts val="600"/>
              </a:spcAft>
            </a:pPr>
            <a:r>
              <a:rPr lang="en-US" sz="1900" dirty="0">
                <a:latin typeface="+mn-lt"/>
                <a:ea typeface="+mn-ea"/>
                <a:cs typeface="+mn-cs"/>
              </a:rPr>
              <a:t>These of course will vary according to each project and the order you accomplish each one may change depending upon your project needs. </a:t>
            </a:r>
          </a:p>
          <a:p>
            <a:pPr>
              <a:spcAft>
                <a:spcPts val="600"/>
              </a:spcAft>
            </a:pPr>
            <a:endParaRPr lang="en-US" sz="1900" dirty="0">
              <a:latin typeface="+mn-lt"/>
              <a:ea typeface="+mn-ea"/>
              <a:cs typeface="+mn-cs"/>
            </a:endParaRPr>
          </a:p>
          <a:p>
            <a:pPr>
              <a:spcAft>
                <a:spcPts val="600"/>
              </a:spcAft>
            </a:pPr>
            <a:r>
              <a:rPr lang="en-US" sz="1900" dirty="0">
                <a:latin typeface="+mn-lt"/>
                <a:ea typeface="+mn-ea"/>
                <a:cs typeface="+mn-cs"/>
              </a:rPr>
              <a:t>But having this initial workflow will give you the foundation you need for a successful change management implementation.</a:t>
            </a:r>
          </a:p>
        </p:txBody>
      </p:sp>
      <p:pic>
        <p:nvPicPr>
          <p:cNvPr id="3" name="Picture 2">
            <a:extLst>
              <a:ext uri="{FF2B5EF4-FFF2-40B4-BE49-F238E27FC236}">
                <a16:creationId xmlns:a16="http://schemas.microsoft.com/office/drawing/2014/main" id="{172F6143-79DD-45BF-B81A-735932CEC5FF}"/>
              </a:ext>
            </a:extLst>
          </p:cNvPr>
          <p:cNvPicPr>
            <a:picLocks noChangeAspect="1"/>
          </p:cNvPicPr>
          <p:nvPr/>
        </p:nvPicPr>
        <p:blipFill rotWithShape="1">
          <a:blip r:embed="rId2">
            <a:extLst>
              <a:ext uri="{28A0092B-C50C-407E-A947-70E740481C1C}">
                <a14:useLocalDpi xmlns:a14="http://schemas.microsoft.com/office/drawing/2010/main" val="0"/>
              </a:ext>
            </a:extLst>
          </a:blip>
          <a:srcRect l="1991" t="2625" r="2821" b="4089"/>
          <a:stretch/>
        </p:blipFill>
        <p:spPr>
          <a:xfrm>
            <a:off x="5032463" y="1522523"/>
            <a:ext cx="6855369" cy="4361443"/>
          </a:xfrm>
          <a:prstGeom prst="rect">
            <a:avLst/>
          </a:prstGeom>
        </p:spPr>
      </p:pic>
    </p:spTree>
    <p:extLst>
      <p:ext uri="{BB962C8B-B14F-4D97-AF65-F5344CB8AC3E}">
        <p14:creationId xmlns:p14="http://schemas.microsoft.com/office/powerpoint/2010/main" val="292279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8" y="2307064"/>
            <a:ext cx="2411895" cy="1314761"/>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learn about the project.</a:t>
            </a:r>
          </a:p>
          <a:p>
            <a:pPr algn="ctr"/>
            <a:r>
              <a:rPr lang="en-US" sz="1600" b="1" dirty="0">
                <a:solidFill>
                  <a:schemeClr val="accent1">
                    <a:lumMod val="50000"/>
                  </a:schemeClr>
                </a:solidFill>
              </a:rPr>
              <a:t>PROJECT ASSESSMENT</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2942416" y="2307064"/>
            <a:ext cx="2414016" cy="1314761"/>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know which groups this change impacts.</a:t>
            </a:r>
          </a:p>
          <a:p>
            <a:pPr algn="ctr"/>
            <a:r>
              <a:rPr lang="en-US" sz="1600" b="1" dirty="0">
                <a:solidFill>
                  <a:schemeClr val="accent1">
                    <a:lumMod val="50000"/>
                  </a:schemeClr>
                </a:solidFill>
              </a:rPr>
              <a:t>CHANGE IMPACT ASSESSMENT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864407" y="2305089"/>
            <a:ext cx="2639515"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&amp; assess key individuals that represent impacted groups.</a:t>
            </a:r>
          </a:p>
          <a:p>
            <a:pPr algn="ctr"/>
            <a:r>
              <a:rPr lang="en-US" sz="1600" b="1" dirty="0">
                <a:solidFill>
                  <a:schemeClr val="accent1">
                    <a:lumMod val="50000"/>
                  </a:schemeClr>
                </a:solidFill>
              </a:rPr>
              <a:t>STAKEHOLDER ASSESSMENT</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5559915" y="2293237"/>
            <a:ext cx="3101008"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individuals &amp; groups impacted by the change project (internal &amp; external).</a:t>
            </a:r>
          </a:p>
          <a:p>
            <a:pPr algn="ctr"/>
            <a:r>
              <a:rPr lang="en-US" sz="1600" b="1" dirty="0">
                <a:solidFill>
                  <a:schemeClr val="accent1">
                    <a:lumMod val="50000"/>
                  </a:schemeClr>
                </a:solidFill>
              </a:rPr>
              <a:t>TARGET AUDIENCE ASSESSMENT</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327038" y="4430061"/>
            <a:ext cx="2414016" cy="1321032"/>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see how ready the organization is for the change.</a:t>
            </a:r>
          </a:p>
          <a:p>
            <a:pPr algn="ctr"/>
            <a:r>
              <a:rPr lang="en-US" sz="1600" b="1" dirty="0">
                <a:solidFill>
                  <a:schemeClr val="accent1">
                    <a:lumMod val="50000"/>
                  </a:schemeClr>
                </a:solidFill>
              </a:rPr>
              <a:t>READINESS ASSESSMENT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3082527" y="4432209"/>
            <a:ext cx="2414016"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where risks to the project exist.</a:t>
            </a:r>
          </a:p>
          <a:p>
            <a:pPr algn="ctr"/>
            <a:r>
              <a:rPr lang="en-US" sz="1600" b="1" dirty="0">
                <a:solidFill>
                  <a:schemeClr val="accent1">
                    <a:lumMod val="50000"/>
                  </a:schemeClr>
                </a:solidFill>
              </a:rPr>
              <a:t>RISK ASSESSMENT</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5838016" y="4432209"/>
            <a:ext cx="2414016"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proactively identify where resistance may come from.</a:t>
            </a:r>
          </a:p>
          <a:p>
            <a:pPr algn="ctr"/>
            <a:r>
              <a:rPr lang="en-US" sz="1600" b="1" dirty="0">
                <a:solidFill>
                  <a:schemeClr val="accent1">
                    <a:lumMod val="50000"/>
                  </a:schemeClr>
                </a:solidFill>
              </a:rPr>
              <a:t>RESISTANCE ASSESSMENT</a:t>
            </a:r>
          </a:p>
        </p:txBody>
      </p:sp>
      <p:sp>
        <p:nvSpPr>
          <p:cNvPr id="13" name="Rectangle: Rounded Corners 12">
            <a:extLst>
              <a:ext uri="{FF2B5EF4-FFF2-40B4-BE49-F238E27FC236}">
                <a16:creationId xmlns:a16="http://schemas.microsoft.com/office/drawing/2014/main" id="{09997A44-DAA5-473A-8F29-7C653691F0F4}"/>
              </a:ext>
            </a:extLst>
          </p:cNvPr>
          <p:cNvSpPr/>
          <p:nvPr/>
        </p:nvSpPr>
        <p:spPr>
          <a:xfrm>
            <a:off x="8593504" y="4432209"/>
            <a:ext cx="2910418" cy="1316736"/>
          </a:xfrm>
          <a:prstGeom prst="roundRect">
            <a:avLst/>
          </a:prstGeom>
          <a:solidFill>
            <a:schemeClr val="accent1"/>
          </a:solidFill>
          <a:ln>
            <a:solidFill>
              <a:srgbClr val="27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this change involves corporate culture, you’ll need to see where the organization’s culture is now.</a:t>
            </a:r>
          </a:p>
          <a:p>
            <a:pPr algn="ctr"/>
            <a:r>
              <a:rPr lang="en-US" sz="1600" b="1" dirty="0">
                <a:solidFill>
                  <a:schemeClr val="accent1">
                    <a:lumMod val="50000"/>
                  </a:schemeClr>
                </a:solidFill>
              </a:rPr>
              <a:t>CULTURE ASSESSMENT</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rgbClr val="37D0D3"/>
                </a:solidFill>
                <a:latin typeface="Arial Black" panose="020B0A04020102020204" pitchFamily="34" charset="0"/>
                <a:cs typeface="Aharoni" panose="02010803020104030203" pitchFamily="2" charset="-79"/>
              </a:rPr>
              <a:t>Phase 1: Assess</a:t>
            </a:r>
          </a:p>
        </p:txBody>
      </p:sp>
      <p:sp>
        <p:nvSpPr>
          <p:cNvPr id="16" name="Arrow: Chevron 15">
            <a:extLst>
              <a:ext uri="{FF2B5EF4-FFF2-40B4-BE49-F238E27FC236}">
                <a16:creationId xmlns:a16="http://schemas.microsoft.com/office/drawing/2014/main" id="{0FE3D9DF-337C-46E8-81F1-8D855084E2F7}"/>
              </a:ext>
            </a:extLst>
          </p:cNvPr>
          <p:cNvSpPr/>
          <p:nvPr/>
        </p:nvSpPr>
        <p:spPr>
          <a:xfrm>
            <a:off x="2617330"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5247647"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389B3175-AE8A-4026-A740-2153C3C295A9}"/>
              </a:ext>
            </a:extLst>
          </p:cNvPr>
          <p:cNvSpPr/>
          <p:nvPr/>
        </p:nvSpPr>
        <p:spPr>
          <a:xfrm>
            <a:off x="855388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401845"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706182"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444787"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209603"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Clipboard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4787" y="203199"/>
            <a:ext cx="1074639" cy="1074639"/>
          </a:xfrm>
          <a:prstGeom prst="rect">
            <a:avLst/>
          </a:prstGeom>
        </p:spPr>
      </p:pic>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1 of your change management, and the deliverables that will help you accomplish that.</a:t>
            </a:r>
          </a:p>
        </p:txBody>
      </p:sp>
      <p:sp>
        <p:nvSpPr>
          <p:cNvPr id="2" name="Star: 5 Points 1">
            <a:extLst>
              <a:ext uri="{FF2B5EF4-FFF2-40B4-BE49-F238E27FC236}">
                <a16:creationId xmlns:a16="http://schemas.microsoft.com/office/drawing/2014/main" id="{460FFF95-186B-4AE2-B69A-9FD4E028CEE4}"/>
              </a:ext>
            </a:extLst>
          </p:cNvPr>
          <p:cNvSpPr/>
          <p:nvPr/>
        </p:nvSpPr>
        <p:spPr>
          <a:xfrm>
            <a:off x="11342987" y="4848759"/>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hlinkClick r:id="rId4"/>
            <a:extLst>
              <a:ext uri="{FF2B5EF4-FFF2-40B4-BE49-F238E27FC236}">
                <a16:creationId xmlns:a16="http://schemas.microsoft.com/office/drawing/2014/main" id="{7283766D-1C8D-48E4-B814-0E4C6F5249AF}"/>
              </a:ext>
            </a:extLst>
          </p:cNvPr>
          <p:cNvSpPr/>
          <p:nvPr/>
        </p:nvSpPr>
        <p:spPr>
          <a:xfrm>
            <a:off x="985548" y="36290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5" name="Rectangle: Rounded Corners 24">
            <a:hlinkClick r:id="rId5"/>
            <a:extLst>
              <a:ext uri="{FF2B5EF4-FFF2-40B4-BE49-F238E27FC236}">
                <a16:creationId xmlns:a16="http://schemas.microsoft.com/office/drawing/2014/main" id="{F9055441-0A95-4A7C-BD48-4F1E9FBDAE8A}"/>
              </a:ext>
            </a:extLst>
          </p:cNvPr>
          <p:cNvSpPr/>
          <p:nvPr/>
        </p:nvSpPr>
        <p:spPr>
          <a:xfrm>
            <a:off x="3601987" y="363523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6" name="Rectangle: Rounded Corners 25">
            <a:hlinkClick r:id="rId6"/>
            <a:extLst>
              <a:ext uri="{FF2B5EF4-FFF2-40B4-BE49-F238E27FC236}">
                <a16:creationId xmlns:a16="http://schemas.microsoft.com/office/drawing/2014/main" id="{95FB7F1E-AA2F-4594-AD9D-B280385F1F2E}"/>
              </a:ext>
            </a:extLst>
          </p:cNvPr>
          <p:cNvSpPr/>
          <p:nvPr/>
        </p:nvSpPr>
        <p:spPr>
          <a:xfrm>
            <a:off x="6562982" y="3613116"/>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7"/>
            <a:extLst>
              <a:ext uri="{FF2B5EF4-FFF2-40B4-BE49-F238E27FC236}">
                <a16:creationId xmlns:a16="http://schemas.microsoft.com/office/drawing/2014/main" id="{E6D09022-324E-4A71-A576-2932AC1C100A}"/>
              </a:ext>
            </a:extLst>
          </p:cNvPr>
          <p:cNvSpPr/>
          <p:nvPr/>
        </p:nvSpPr>
        <p:spPr>
          <a:xfrm>
            <a:off x="9636727" y="3635552"/>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8"/>
            <a:extLst>
              <a:ext uri="{FF2B5EF4-FFF2-40B4-BE49-F238E27FC236}">
                <a16:creationId xmlns:a16="http://schemas.microsoft.com/office/drawing/2014/main" id="{54E9DA54-E33B-4A85-8EE4-874CB0ECA97C}"/>
              </a:ext>
            </a:extLst>
          </p:cNvPr>
          <p:cNvSpPr/>
          <p:nvPr/>
        </p:nvSpPr>
        <p:spPr>
          <a:xfrm>
            <a:off x="985548" y="5757654"/>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9"/>
            <a:extLst>
              <a:ext uri="{FF2B5EF4-FFF2-40B4-BE49-F238E27FC236}">
                <a16:creationId xmlns:a16="http://schemas.microsoft.com/office/drawing/2014/main" id="{A6D3F043-88DE-4F6A-826D-084FF3389285}"/>
              </a:ext>
            </a:extLst>
          </p:cNvPr>
          <p:cNvSpPr/>
          <p:nvPr/>
        </p:nvSpPr>
        <p:spPr>
          <a:xfrm>
            <a:off x="3742098" y="575226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10"/>
            <a:extLst>
              <a:ext uri="{FF2B5EF4-FFF2-40B4-BE49-F238E27FC236}">
                <a16:creationId xmlns:a16="http://schemas.microsoft.com/office/drawing/2014/main" id="{6E304C8B-42F2-429C-B53C-6A46EC005851}"/>
              </a:ext>
            </a:extLst>
          </p:cNvPr>
          <p:cNvSpPr/>
          <p:nvPr/>
        </p:nvSpPr>
        <p:spPr>
          <a:xfrm>
            <a:off x="6497587" y="57591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11"/>
            <a:extLst>
              <a:ext uri="{FF2B5EF4-FFF2-40B4-BE49-F238E27FC236}">
                <a16:creationId xmlns:a16="http://schemas.microsoft.com/office/drawing/2014/main" id="{AD02245F-C417-4C51-8299-27B350C88ED4}"/>
              </a:ext>
            </a:extLst>
          </p:cNvPr>
          <p:cNvSpPr/>
          <p:nvPr/>
        </p:nvSpPr>
        <p:spPr>
          <a:xfrm>
            <a:off x="9501276" y="5759110"/>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81316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6067336" y="2276959"/>
            <a:ext cx="2642616" cy="131476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map out how to accomplish the mission for this change project.</a:t>
            </a:r>
          </a:p>
          <a:p>
            <a:pPr algn="ctr"/>
            <a:r>
              <a:rPr lang="en-US" sz="1600" b="1" dirty="0">
                <a:solidFill>
                  <a:schemeClr val="accent2">
                    <a:lumMod val="50000"/>
                  </a:schemeClr>
                </a:solidFill>
              </a:rPr>
              <a:t>CHANGE MANAGEMENT STRATEGIC PLAYBOOK</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340326" y="2276959"/>
            <a:ext cx="2642616" cy="131476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a change management approach &amp; tools/software to use.</a:t>
            </a:r>
          </a:p>
          <a:p>
            <a:pPr algn="ctr"/>
            <a:r>
              <a:rPr lang="en-US" sz="1600" b="1" dirty="0">
                <a:solidFill>
                  <a:schemeClr val="accent2">
                    <a:lumMod val="50000"/>
                  </a:schemeClr>
                </a:solidFill>
              </a:rPr>
              <a:t>CHANGE APPROACH           &amp; TOOLS</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930842" y="2275971"/>
            <a:ext cx="2639515"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communicate an overview &amp; timeline in a comprehensive way.</a:t>
            </a:r>
          </a:p>
          <a:p>
            <a:pPr algn="ctr"/>
            <a:r>
              <a:rPr lang="en-US" sz="1600" b="1" dirty="0">
                <a:solidFill>
                  <a:schemeClr val="accent2">
                    <a:lumMod val="50000"/>
                  </a:schemeClr>
                </a:solidFill>
              </a:rPr>
              <a:t>CHANGE MANAGEMENT ROADMAP</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327038" y="4361435"/>
            <a:ext cx="26426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create a step-by-step plan to enable project success.</a:t>
            </a:r>
          </a:p>
          <a:p>
            <a:pPr algn="ctr"/>
            <a:r>
              <a:rPr lang="en-US" sz="1600" b="1" dirty="0">
                <a:solidFill>
                  <a:schemeClr val="accent2">
                    <a:lumMod val="50000"/>
                  </a:schemeClr>
                </a:solidFill>
              </a:rPr>
              <a:t>CHANGE MANAGEMENT PLAN</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3203831" y="2273823"/>
            <a:ext cx="2642616"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decide who is responsible for each part of the change plan.</a:t>
            </a:r>
          </a:p>
          <a:p>
            <a:pPr algn="ctr"/>
            <a:r>
              <a:rPr lang="en-US" sz="1600" b="1" dirty="0">
                <a:solidFill>
                  <a:schemeClr val="accent2">
                    <a:lumMod val="50000"/>
                  </a:schemeClr>
                </a:solidFill>
              </a:rPr>
              <a:t>TEAM ROLES &amp; RESPONSIBILITES</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8930842" y="4361435"/>
            <a:ext cx="26426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communications with all target audiences.</a:t>
            </a:r>
          </a:p>
          <a:p>
            <a:pPr algn="ctr"/>
            <a:r>
              <a:rPr lang="en-US" sz="1600" b="1" dirty="0">
                <a:solidFill>
                  <a:schemeClr val="accent2">
                    <a:lumMod val="50000"/>
                  </a:schemeClr>
                </a:solidFill>
              </a:rPr>
              <a:t>COMMUNICATION PLAN &amp; ASSETS</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6228840" y="4361435"/>
            <a:ext cx="2471440"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approach to target audience engagement.</a:t>
            </a:r>
          </a:p>
          <a:p>
            <a:pPr algn="ctr"/>
            <a:r>
              <a:rPr lang="en-US" sz="1600" b="1" dirty="0">
                <a:solidFill>
                  <a:schemeClr val="accent2">
                    <a:lumMod val="50000"/>
                  </a:schemeClr>
                </a:solidFill>
              </a:rPr>
              <a:t>TARGET AUDIENCE ENGAGEMENT &amp; ASSETS</a:t>
            </a:r>
          </a:p>
        </p:txBody>
      </p:sp>
      <p:sp>
        <p:nvSpPr>
          <p:cNvPr id="13" name="Rectangle: Rounded Corners 12">
            <a:extLst>
              <a:ext uri="{FF2B5EF4-FFF2-40B4-BE49-F238E27FC236}">
                <a16:creationId xmlns:a16="http://schemas.microsoft.com/office/drawing/2014/main" id="{09997A44-DAA5-473A-8F29-7C653691F0F4}"/>
              </a:ext>
            </a:extLst>
          </p:cNvPr>
          <p:cNvSpPr/>
          <p:nvPr/>
        </p:nvSpPr>
        <p:spPr>
          <a:xfrm>
            <a:off x="3200215" y="4361435"/>
            <a:ext cx="2798064"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your approach to stakeholder engagement.</a:t>
            </a:r>
          </a:p>
          <a:p>
            <a:pPr algn="ctr"/>
            <a:r>
              <a:rPr lang="en-US" sz="1600" b="1" dirty="0">
                <a:solidFill>
                  <a:schemeClr val="accent2">
                    <a:lumMod val="50000"/>
                  </a:schemeClr>
                </a:solidFill>
              </a:rPr>
              <a:t>STAKEHOLDER ENGAGEMENT PLAN &amp; ASSETS</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8" y="330078"/>
            <a:ext cx="5883965" cy="1325563"/>
          </a:xfrm>
        </p:spPr>
        <p:txBody>
          <a:bodyPr/>
          <a:lstStyle/>
          <a:p>
            <a:r>
              <a:rPr lang="en-US" b="1" dirty="0">
                <a:solidFill>
                  <a:schemeClr val="accent2"/>
                </a:solidFill>
                <a:latin typeface="Arial Black" panose="020B0A04020102020204" pitchFamily="34" charset="0"/>
                <a:cs typeface="Aharoni" panose="02010803020104030203" pitchFamily="2" charset="-79"/>
              </a:rPr>
              <a:t>Phase 2: Develop</a:t>
            </a:r>
          </a:p>
        </p:txBody>
      </p:sp>
      <p:sp>
        <p:nvSpPr>
          <p:cNvPr id="16" name="Arrow: Chevron 15">
            <a:extLst>
              <a:ext uri="{FF2B5EF4-FFF2-40B4-BE49-F238E27FC236}">
                <a16:creationId xmlns:a16="http://schemas.microsoft.com/office/drawing/2014/main" id="{0FE3D9DF-337C-46E8-81F1-8D855084E2F7}"/>
              </a:ext>
            </a:extLst>
          </p:cNvPr>
          <p:cNvSpPr/>
          <p:nvPr/>
        </p:nvSpPr>
        <p:spPr>
          <a:xfrm>
            <a:off x="2845054"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5724722"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8" name="Arrow: Chevron 17">
            <a:extLst>
              <a:ext uri="{FF2B5EF4-FFF2-40B4-BE49-F238E27FC236}">
                <a16:creationId xmlns:a16="http://schemas.microsoft.com/office/drawing/2014/main" id="{389B3175-AE8A-4026-A740-2153C3C295A9}"/>
              </a:ext>
            </a:extLst>
          </p:cNvPr>
          <p:cNvSpPr/>
          <p:nvPr/>
        </p:nvSpPr>
        <p:spPr>
          <a:xfrm>
            <a:off x="8587016"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437941" y="2702693"/>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838706"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883103"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583640"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3" name="Graphic 2" descr="Workflow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70567" y="203199"/>
            <a:ext cx="1074639" cy="1074639"/>
          </a:xfrm>
          <a:prstGeom prst="rect">
            <a:avLst/>
          </a:prstGeom>
        </p:spPr>
      </p:pic>
      <p:sp>
        <p:nvSpPr>
          <p:cNvPr id="31" name="Arrow: Chevron 30">
            <a:extLst>
              <a:ext uri="{FF2B5EF4-FFF2-40B4-BE49-F238E27FC236}">
                <a16:creationId xmlns:a16="http://schemas.microsoft.com/office/drawing/2014/main" id="{E52590AB-59C0-4DC3-9DE0-CAD00499F684}"/>
              </a:ext>
            </a:extLst>
          </p:cNvPr>
          <p:cNvSpPr/>
          <p:nvPr/>
        </p:nvSpPr>
        <p:spPr>
          <a:xfrm>
            <a:off x="11439033" y="478349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25" name="Title 1">
            <a:extLst>
              <a:ext uri="{FF2B5EF4-FFF2-40B4-BE49-F238E27FC236}">
                <a16:creationId xmlns:a16="http://schemas.microsoft.com/office/drawing/2014/main" id="{6C8D7EF8-7FBC-4D8B-8ECC-998C15F1A52A}"/>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2 of your change management, and the deliverables that will help you accomplish that.</a:t>
            </a:r>
          </a:p>
        </p:txBody>
      </p:sp>
      <p:sp>
        <p:nvSpPr>
          <p:cNvPr id="26" name="Rectangle: Rounded Corners 25">
            <a:hlinkClick r:id="rId4"/>
            <a:extLst>
              <a:ext uri="{FF2B5EF4-FFF2-40B4-BE49-F238E27FC236}">
                <a16:creationId xmlns:a16="http://schemas.microsoft.com/office/drawing/2014/main" id="{5D044DB9-B457-4BB9-B557-DDC34EC974E6}"/>
              </a:ext>
            </a:extLst>
          </p:cNvPr>
          <p:cNvSpPr/>
          <p:nvPr/>
        </p:nvSpPr>
        <p:spPr>
          <a:xfrm>
            <a:off x="1100909" y="3593332"/>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5"/>
            <a:extLst>
              <a:ext uri="{FF2B5EF4-FFF2-40B4-BE49-F238E27FC236}">
                <a16:creationId xmlns:a16="http://schemas.microsoft.com/office/drawing/2014/main" id="{6F05A743-BF32-4BE1-A461-108E1A681321}"/>
              </a:ext>
            </a:extLst>
          </p:cNvPr>
          <p:cNvSpPr/>
          <p:nvPr/>
        </p:nvSpPr>
        <p:spPr>
          <a:xfrm>
            <a:off x="3975163" y="360204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6"/>
            <a:extLst>
              <a:ext uri="{FF2B5EF4-FFF2-40B4-BE49-F238E27FC236}">
                <a16:creationId xmlns:a16="http://schemas.microsoft.com/office/drawing/2014/main" id="{C026C672-7F60-4208-AF40-6ED2A6A0331B}"/>
              </a:ext>
            </a:extLst>
          </p:cNvPr>
          <p:cNvSpPr/>
          <p:nvPr/>
        </p:nvSpPr>
        <p:spPr>
          <a:xfrm>
            <a:off x="6841207" y="359333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7"/>
            <a:extLst>
              <a:ext uri="{FF2B5EF4-FFF2-40B4-BE49-F238E27FC236}">
                <a16:creationId xmlns:a16="http://schemas.microsoft.com/office/drawing/2014/main" id="{C652F8E3-C816-4516-9790-2D5343B05F12}"/>
              </a:ext>
            </a:extLst>
          </p:cNvPr>
          <p:cNvSpPr/>
          <p:nvPr/>
        </p:nvSpPr>
        <p:spPr>
          <a:xfrm>
            <a:off x="9707251" y="360203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8"/>
            <a:extLst>
              <a:ext uri="{FF2B5EF4-FFF2-40B4-BE49-F238E27FC236}">
                <a16:creationId xmlns:a16="http://schemas.microsoft.com/office/drawing/2014/main" id="{CCEB7305-9DE5-48D6-B462-98E4E1EDB61F}"/>
              </a:ext>
            </a:extLst>
          </p:cNvPr>
          <p:cNvSpPr/>
          <p:nvPr/>
        </p:nvSpPr>
        <p:spPr>
          <a:xfrm>
            <a:off x="1114197"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2" name="Rectangle: Rounded Corners 31">
            <a:hlinkClick r:id="rId9"/>
            <a:extLst>
              <a:ext uri="{FF2B5EF4-FFF2-40B4-BE49-F238E27FC236}">
                <a16:creationId xmlns:a16="http://schemas.microsoft.com/office/drawing/2014/main" id="{C86AD0A1-9F25-4A87-99E9-2E1CA5FF82BD}"/>
              </a:ext>
            </a:extLst>
          </p:cNvPr>
          <p:cNvSpPr/>
          <p:nvPr/>
        </p:nvSpPr>
        <p:spPr>
          <a:xfrm>
            <a:off x="4051810"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3" name="Rectangle: Rounded Corners 32">
            <a:hlinkClick r:id="rId10"/>
            <a:extLst>
              <a:ext uri="{FF2B5EF4-FFF2-40B4-BE49-F238E27FC236}">
                <a16:creationId xmlns:a16="http://schemas.microsoft.com/office/drawing/2014/main" id="{C5BA1456-A1C2-48C6-A9FA-981E64E82C0A}"/>
              </a:ext>
            </a:extLst>
          </p:cNvPr>
          <p:cNvSpPr/>
          <p:nvPr/>
        </p:nvSpPr>
        <p:spPr>
          <a:xfrm>
            <a:off x="6917123" y="568305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11"/>
            <a:extLst>
              <a:ext uri="{FF2B5EF4-FFF2-40B4-BE49-F238E27FC236}">
                <a16:creationId xmlns:a16="http://schemas.microsoft.com/office/drawing/2014/main" id="{D5249482-490C-4428-99C8-041E13300F9A}"/>
              </a:ext>
            </a:extLst>
          </p:cNvPr>
          <p:cNvSpPr/>
          <p:nvPr/>
        </p:nvSpPr>
        <p:spPr>
          <a:xfrm>
            <a:off x="9707251" y="5683054"/>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166887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8" y="330078"/>
            <a:ext cx="5883965" cy="1325563"/>
          </a:xfrm>
        </p:spPr>
        <p:txBody>
          <a:bodyPr/>
          <a:lstStyle/>
          <a:p>
            <a:r>
              <a:rPr lang="en-US" b="1" dirty="0">
                <a:solidFill>
                  <a:schemeClr val="accent2"/>
                </a:solidFill>
                <a:latin typeface="Arial Black" panose="020B0A04020102020204" pitchFamily="34" charset="0"/>
                <a:cs typeface="Aharoni" panose="02010803020104030203" pitchFamily="2" charset="-79"/>
              </a:rPr>
              <a:t>Phase 2: Develop</a:t>
            </a:r>
          </a:p>
        </p:txBody>
      </p:sp>
      <p:pic>
        <p:nvPicPr>
          <p:cNvPr id="3" name="Graphic 2" descr="Workflow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70567" y="203199"/>
            <a:ext cx="1074639" cy="1074639"/>
          </a:xfrm>
          <a:prstGeom prst="rect">
            <a:avLst/>
          </a:prstGeom>
        </p:spPr>
      </p:pic>
      <p:sp>
        <p:nvSpPr>
          <p:cNvPr id="24" name="Rectangle: Rounded Corners 23">
            <a:extLst>
              <a:ext uri="{FF2B5EF4-FFF2-40B4-BE49-F238E27FC236}">
                <a16:creationId xmlns:a16="http://schemas.microsoft.com/office/drawing/2014/main" id="{42B58A4A-A403-4D1A-9E42-21BE1AD7DE12}"/>
              </a:ext>
            </a:extLst>
          </p:cNvPr>
          <p:cNvSpPr/>
          <p:nvPr/>
        </p:nvSpPr>
        <p:spPr>
          <a:xfrm>
            <a:off x="3269020" y="2249483"/>
            <a:ext cx="2601798"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how you will mitigate resistance.</a:t>
            </a:r>
          </a:p>
          <a:p>
            <a:pPr algn="ctr"/>
            <a:r>
              <a:rPr lang="en-US" sz="1600" b="1" dirty="0">
                <a:solidFill>
                  <a:schemeClr val="accent2">
                    <a:lumMod val="50000"/>
                  </a:schemeClr>
                </a:solidFill>
              </a:rPr>
              <a:t>RESISTANCE MANAGEMENT PLAN &amp; ASSETS</a:t>
            </a:r>
          </a:p>
        </p:txBody>
      </p:sp>
      <p:sp>
        <p:nvSpPr>
          <p:cNvPr id="25" name="Rectangle: Rounded Corners 24">
            <a:extLst>
              <a:ext uri="{FF2B5EF4-FFF2-40B4-BE49-F238E27FC236}">
                <a16:creationId xmlns:a16="http://schemas.microsoft.com/office/drawing/2014/main" id="{9332FE84-81A2-47EB-870C-1367521C0AF9}"/>
              </a:ext>
            </a:extLst>
          </p:cNvPr>
          <p:cNvSpPr/>
          <p:nvPr/>
        </p:nvSpPr>
        <p:spPr>
          <a:xfrm>
            <a:off x="9114940" y="2249483"/>
            <a:ext cx="2414016"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identify managers that need coaching &amp; plan for that.</a:t>
            </a:r>
          </a:p>
          <a:p>
            <a:pPr algn="ctr"/>
            <a:r>
              <a:rPr lang="en-US" sz="1600" b="1" dirty="0">
                <a:solidFill>
                  <a:schemeClr val="accent2">
                    <a:lumMod val="50000"/>
                  </a:schemeClr>
                </a:solidFill>
              </a:rPr>
              <a:t>COACHING PLAN &amp; ASSETS</a:t>
            </a:r>
          </a:p>
        </p:txBody>
      </p:sp>
      <p:sp>
        <p:nvSpPr>
          <p:cNvPr id="26" name="Rectangle: Rounded Corners 25">
            <a:extLst>
              <a:ext uri="{FF2B5EF4-FFF2-40B4-BE49-F238E27FC236}">
                <a16:creationId xmlns:a16="http://schemas.microsoft.com/office/drawing/2014/main" id="{A14F93BF-6692-4212-AFE0-AC694C3B6CD4}"/>
              </a:ext>
            </a:extLst>
          </p:cNvPr>
          <p:cNvSpPr/>
          <p:nvPr/>
        </p:nvSpPr>
        <p:spPr>
          <a:xfrm>
            <a:off x="327037" y="4351705"/>
            <a:ext cx="2679192"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the deployment of a network of change champions.</a:t>
            </a:r>
          </a:p>
          <a:p>
            <a:pPr algn="ctr"/>
            <a:r>
              <a:rPr lang="en-US" sz="1600" b="1" dirty="0">
                <a:solidFill>
                  <a:schemeClr val="accent2">
                    <a:lumMod val="50000"/>
                  </a:schemeClr>
                </a:solidFill>
              </a:rPr>
              <a:t>CHANGE CHAMPIONS / AGENTS PLAN &amp; ASSETS</a:t>
            </a:r>
          </a:p>
        </p:txBody>
      </p:sp>
      <p:sp>
        <p:nvSpPr>
          <p:cNvPr id="27" name="Rectangle: Rounded Corners 26">
            <a:extLst>
              <a:ext uri="{FF2B5EF4-FFF2-40B4-BE49-F238E27FC236}">
                <a16:creationId xmlns:a16="http://schemas.microsoft.com/office/drawing/2014/main" id="{3F92CBD4-3E8F-4487-8159-DCD9BD0AAD08}"/>
              </a:ext>
            </a:extLst>
          </p:cNvPr>
          <p:cNvSpPr/>
          <p:nvPr/>
        </p:nvSpPr>
        <p:spPr>
          <a:xfrm>
            <a:off x="3269020" y="4343402"/>
            <a:ext cx="3101008"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Once the project is successfully completed, you’ll need to plan how to transfer ownership.</a:t>
            </a:r>
          </a:p>
          <a:p>
            <a:pPr algn="ctr"/>
            <a:r>
              <a:rPr lang="en-US" sz="1600" b="1" dirty="0">
                <a:solidFill>
                  <a:schemeClr val="accent2">
                    <a:lumMod val="50000"/>
                  </a:schemeClr>
                </a:solidFill>
              </a:rPr>
              <a:t>CHANGE TEAM TRANSITION PLAN</a:t>
            </a:r>
          </a:p>
        </p:txBody>
      </p:sp>
      <p:sp>
        <p:nvSpPr>
          <p:cNvPr id="30" name="Arrow: Chevron 29">
            <a:extLst>
              <a:ext uri="{FF2B5EF4-FFF2-40B4-BE49-F238E27FC236}">
                <a16:creationId xmlns:a16="http://schemas.microsoft.com/office/drawing/2014/main" id="{B3D95714-BE62-4BD4-B64E-4DD55CD0E596}"/>
              </a:ext>
            </a:extLst>
          </p:cNvPr>
          <p:cNvSpPr/>
          <p:nvPr/>
        </p:nvSpPr>
        <p:spPr>
          <a:xfrm>
            <a:off x="11415572" y="269725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2" name="Rectangle: Rounded Corners 31">
            <a:extLst>
              <a:ext uri="{FF2B5EF4-FFF2-40B4-BE49-F238E27FC236}">
                <a16:creationId xmlns:a16="http://schemas.microsoft.com/office/drawing/2014/main" id="{0E592322-F6D6-4A2C-B24A-5FE1532784AD}"/>
              </a:ext>
            </a:extLst>
          </p:cNvPr>
          <p:cNvSpPr/>
          <p:nvPr/>
        </p:nvSpPr>
        <p:spPr>
          <a:xfrm>
            <a:off x="6123853" y="2249483"/>
            <a:ext cx="2722006" cy="1321032"/>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plan how you engage and train leadership.</a:t>
            </a:r>
          </a:p>
          <a:p>
            <a:pPr algn="ctr"/>
            <a:r>
              <a:rPr lang="en-US" sz="1600" b="1" dirty="0">
                <a:solidFill>
                  <a:schemeClr val="accent2">
                    <a:lumMod val="50000"/>
                  </a:schemeClr>
                </a:solidFill>
              </a:rPr>
              <a:t>SPONSORSHIP / LEADERSHIP ENAGEMENT PLAN &amp; ASSETS</a:t>
            </a:r>
          </a:p>
        </p:txBody>
      </p:sp>
      <p:sp>
        <p:nvSpPr>
          <p:cNvPr id="33" name="Arrow: Chevron 32">
            <a:extLst>
              <a:ext uri="{FF2B5EF4-FFF2-40B4-BE49-F238E27FC236}">
                <a16:creationId xmlns:a16="http://schemas.microsoft.com/office/drawing/2014/main" id="{3E51926A-FB61-4A57-8819-ECE8B97D3B8F}"/>
              </a:ext>
            </a:extLst>
          </p:cNvPr>
          <p:cNvSpPr/>
          <p:nvPr/>
        </p:nvSpPr>
        <p:spPr>
          <a:xfrm>
            <a:off x="5745444" y="269683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5" name="Rectangle: Rounded Corners 14">
            <a:extLst>
              <a:ext uri="{FF2B5EF4-FFF2-40B4-BE49-F238E27FC236}">
                <a16:creationId xmlns:a16="http://schemas.microsoft.com/office/drawing/2014/main" id="{7EF0361E-C376-428C-9EE8-9061AFF27C2F}"/>
              </a:ext>
            </a:extLst>
          </p:cNvPr>
          <p:cNvSpPr/>
          <p:nvPr/>
        </p:nvSpPr>
        <p:spPr>
          <a:xfrm>
            <a:off x="379328" y="2249483"/>
            <a:ext cx="2681933" cy="1316736"/>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decide what &amp; who need to be trained and create topics &amp; assets.</a:t>
            </a:r>
          </a:p>
          <a:p>
            <a:pPr algn="ctr"/>
            <a:r>
              <a:rPr lang="en-US" sz="1600" b="1" dirty="0">
                <a:solidFill>
                  <a:schemeClr val="accent2">
                    <a:lumMod val="50000"/>
                  </a:schemeClr>
                </a:solidFill>
              </a:rPr>
              <a:t>TRAINING PLAN, TRAINING CURRICULUM &amp; ASSETS</a:t>
            </a:r>
          </a:p>
        </p:txBody>
      </p:sp>
      <p:sp>
        <p:nvSpPr>
          <p:cNvPr id="29" name="Arrow: Chevron 28">
            <a:extLst>
              <a:ext uri="{FF2B5EF4-FFF2-40B4-BE49-F238E27FC236}">
                <a16:creationId xmlns:a16="http://schemas.microsoft.com/office/drawing/2014/main" id="{6E01E769-444B-41F4-A08B-A61BBCB722B2}"/>
              </a:ext>
            </a:extLst>
          </p:cNvPr>
          <p:cNvSpPr/>
          <p:nvPr/>
        </p:nvSpPr>
        <p:spPr>
          <a:xfrm>
            <a:off x="8708377" y="268377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6" name="Arrow: Chevron 15">
            <a:extLst>
              <a:ext uri="{FF2B5EF4-FFF2-40B4-BE49-F238E27FC236}">
                <a16:creationId xmlns:a16="http://schemas.microsoft.com/office/drawing/2014/main" id="{DDDC7C51-E273-4E36-BF49-BF4E07679A3C}"/>
              </a:ext>
            </a:extLst>
          </p:cNvPr>
          <p:cNvSpPr/>
          <p:nvPr/>
        </p:nvSpPr>
        <p:spPr>
          <a:xfrm>
            <a:off x="2902439" y="2667021"/>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7" name="Arrow: Chevron 16">
            <a:extLst>
              <a:ext uri="{FF2B5EF4-FFF2-40B4-BE49-F238E27FC236}">
                <a16:creationId xmlns:a16="http://schemas.microsoft.com/office/drawing/2014/main" id="{A2F09D29-BBF4-4CBE-A39A-4F8B7B9B5396}"/>
              </a:ext>
            </a:extLst>
          </p:cNvPr>
          <p:cNvSpPr/>
          <p:nvPr/>
        </p:nvSpPr>
        <p:spPr>
          <a:xfrm>
            <a:off x="2911426" y="4801156"/>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8" name="Star: 5 Points 17">
            <a:extLst>
              <a:ext uri="{FF2B5EF4-FFF2-40B4-BE49-F238E27FC236}">
                <a16:creationId xmlns:a16="http://schemas.microsoft.com/office/drawing/2014/main" id="{ABC6E62E-58E7-47ED-A0A4-B6F301326293}"/>
              </a:ext>
            </a:extLst>
          </p:cNvPr>
          <p:cNvSpPr/>
          <p:nvPr/>
        </p:nvSpPr>
        <p:spPr>
          <a:xfrm>
            <a:off x="6153852" y="4801156"/>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E0F8416E-73FA-4632-A2B2-BADB15C02F43}"/>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2 of your change management, and the deliverables that will help you accomplish that.</a:t>
            </a:r>
          </a:p>
        </p:txBody>
      </p:sp>
      <p:sp>
        <p:nvSpPr>
          <p:cNvPr id="20" name="Rectangle: Rounded Corners 19">
            <a:hlinkClick r:id="rId4"/>
            <a:extLst>
              <a:ext uri="{FF2B5EF4-FFF2-40B4-BE49-F238E27FC236}">
                <a16:creationId xmlns:a16="http://schemas.microsoft.com/office/drawing/2014/main" id="{01A7EA9E-0587-4EF2-8CDB-CC5D6C95514D}"/>
              </a:ext>
            </a:extLst>
          </p:cNvPr>
          <p:cNvSpPr/>
          <p:nvPr/>
        </p:nvSpPr>
        <p:spPr>
          <a:xfrm>
            <a:off x="1172857" y="357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1" name="Rectangle: Rounded Corners 20">
            <a:hlinkClick r:id="rId5"/>
            <a:extLst>
              <a:ext uri="{FF2B5EF4-FFF2-40B4-BE49-F238E27FC236}">
                <a16:creationId xmlns:a16="http://schemas.microsoft.com/office/drawing/2014/main" id="{305D3BD7-64CD-492A-9426-96897C365F98}"/>
              </a:ext>
            </a:extLst>
          </p:cNvPr>
          <p:cNvSpPr/>
          <p:nvPr/>
        </p:nvSpPr>
        <p:spPr>
          <a:xfrm>
            <a:off x="4022482" y="358157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2" name="Rectangle: Rounded Corners 21">
            <a:hlinkClick r:id="rId6"/>
            <a:extLst>
              <a:ext uri="{FF2B5EF4-FFF2-40B4-BE49-F238E27FC236}">
                <a16:creationId xmlns:a16="http://schemas.microsoft.com/office/drawing/2014/main" id="{464664B8-136E-4CED-9590-73F9B5CF742E}"/>
              </a:ext>
            </a:extLst>
          </p:cNvPr>
          <p:cNvSpPr/>
          <p:nvPr/>
        </p:nvSpPr>
        <p:spPr>
          <a:xfrm>
            <a:off x="6937419" y="357948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7"/>
            <a:extLst>
              <a:ext uri="{FF2B5EF4-FFF2-40B4-BE49-F238E27FC236}">
                <a16:creationId xmlns:a16="http://schemas.microsoft.com/office/drawing/2014/main" id="{F5B39244-564E-4CDC-B387-F1D5781C8252}"/>
              </a:ext>
            </a:extLst>
          </p:cNvPr>
          <p:cNvSpPr/>
          <p:nvPr/>
        </p:nvSpPr>
        <p:spPr>
          <a:xfrm>
            <a:off x="9774511" y="357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8"/>
            <a:extLst>
              <a:ext uri="{FF2B5EF4-FFF2-40B4-BE49-F238E27FC236}">
                <a16:creationId xmlns:a16="http://schemas.microsoft.com/office/drawing/2014/main" id="{A513917A-89D0-4CF9-8CC6-E6D9E0B6D35F}"/>
              </a:ext>
            </a:extLst>
          </p:cNvPr>
          <p:cNvSpPr/>
          <p:nvPr/>
        </p:nvSpPr>
        <p:spPr>
          <a:xfrm>
            <a:off x="1119196" y="568047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5" name="Rectangle: Rounded Corners 34">
            <a:hlinkClick r:id="rId9"/>
            <a:extLst>
              <a:ext uri="{FF2B5EF4-FFF2-40B4-BE49-F238E27FC236}">
                <a16:creationId xmlns:a16="http://schemas.microsoft.com/office/drawing/2014/main" id="{FABC0C09-584D-4FFC-9A47-723A271BABFD}"/>
              </a:ext>
            </a:extLst>
          </p:cNvPr>
          <p:cNvSpPr/>
          <p:nvPr/>
        </p:nvSpPr>
        <p:spPr>
          <a:xfrm>
            <a:off x="4272087" y="566844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222999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8" y="2277664"/>
            <a:ext cx="2615378"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communicate with your audiences about the project.</a:t>
            </a:r>
          </a:p>
          <a:p>
            <a:pPr algn="ctr"/>
            <a:r>
              <a:rPr lang="en-US" sz="1600" b="1" dirty="0">
                <a:solidFill>
                  <a:schemeClr val="accent3">
                    <a:lumMod val="50000"/>
                  </a:schemeClr>
                </a:solidFill>
              </a:rPr>
              <a:t>DEPLOY COMMUNICATIONS PLAN</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327037" y="4427913"/>
            <a:ext cx="2414016"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engage with Stakeholders.</a:t>
            </a:r>
          </a:p>
          <a:p>
            <a:pPr algn="ctr"/>
            <a:r>
              <a:rPr lang="en-US" sz="1600" b="1" dirty="0">
                <a:solidFill>
                  <a:schemeClr val="accent3">
                    <a:lumMod val="50000"/>
                  </a:schemeClr>
                </a:solidFill>
              </a:rPr>
              <a:t>STAKEHOLDER ENGAGEMENT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8394713" y="2278750"/>
            <a:ext cx="2836913"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deploy &amp; manage the Change Champions/Agents Network.</a:t>
            </a:r>
          </a:p>
          <a:p>
            <a:pPr algn="ctr"/>
            <a:r>
              <a:rPr lang="en-US" sz="1600" b="1" dirty="0">
                <a:solidFill>
                  <a:schemeClr val="accent3">
                    <a:lumMod val="50000"/>
                  </a:schemeClr>
                </a:solidFill>
              </a:rPr>
              <a:t>MANAGE CHANGE CHAMPIONS/AGENTS</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3079443" y="4432209"/>
            <a:ext cx="2414017"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engage with Target Audiences.</a:t>
            </a:r>
          </a:p>
          <a:p>
            <a:pPr algn="ctr"/>
            <a:r>
              <a:rPr lang="en-US" sz="1600" b="1" dirty="0">
                <a:solidFill>
                  <a:schemeClr val="accent3">
                    <a:lumMod val="50000"/>
                  </a:schemeClr>
                </a:solidFill>
              </a:rPr>
              <a:t>TARGET AUDIENCE ENGAGEMENT</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5831850" y="4427913"/>
            <a:ext cx="2414016" cy="1321032"/>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trial your training program to make sure it’s effective.</a:t>
            </a:r>
          </a:p>
          <a:p>
            <a:pPr algn="ctr"/>
            <a:r>
              <a:rPr lang="en-US" sz="1600" b="1" dirty="0">
                <a:solidFill>
                  <a:schemeClr val="accent3">
                    <a:lumMod val="50000"/>
                  </a:schemeClr>
                </a:solidFill>
              </a:rPr>
              <a:t>DEPLOY TRAINING PILOT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8584255" y="4425938"/>
            <a:ext cx="26426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train users on the new process/information.</a:t>
            </a:r>
          </a:p>
          <a:p>
            <a:pPr algn="ctr"/>
            <a:r>
              <a:rPr lang="en-US" sz="1600" b="1" dirty="0">
                <a:solidFill>
                  <a:schemeClr val="accent3">
                    <a:lumMod val="50000"/>
                  </a:schemeClr>
                </a:solidFill>
              </a:rPr>
              <a:t>CONDUCT TRAINING</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5772608"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coach managers on their role in the change project.</a:t>
            </a:r>
          </a:p>
          <a:p>
            <a:pPr algn="ctr"/>
            <a:r>
              <a:rPr lang="en-US" sz="1600" b="1" dirty="0">
                <a:solidFill>
                  <a:schemeClr val="accent3">
                    <a:lumMod val="50000"/>
                  </a:schemeClr>
                </a:solidFill>
              </a:rPr>
              <a:t>PROVIDE COACHING</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chemeClr val="accent3"/>
                </a:solidFill>
                <a:latin typeface="Arial Black" panose="020B0A04020102020204" pitchFamily="34" charset="0"/>
                <a:cs typeface="Aharoni" panose="02010803020104030203" pitchFamily="2" charset="-79"/>
              </a:rPr>
              <a:t>Phase 3: Deploy</a:t>
            </a:r>
          </a:p>
        </p:txBody>
      </p:sp>
      <p:sp>
        <p:nvSpPr>
          <p:cNvPr id="18" name="Arrow: Chevron 17">
            <a:extLst>
              <a:ext uri="{FF2B5EF4-FFF2-40B4-BE49-F238E27FC236}">
                <a16:creationId xmlns:a16="http://schemas.microsoft.com/office/drawing/2014/main" id="{389B3175-AE8A-4026-A740-2153C3C295A9}"/>
              </a:ext>
            </a:extLst>
          </p:cNvPr>
          <p:cNvSpPr/>
          <p:nvPr/>
        </p:nvSpPr>
        <p:spPr>
          <a:xfrm>
            <a:off x="808943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1109035"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2666426"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hevron 20">
            <a:extLst>
              <a:ext uri="{FF2B5EF4-FFF2-40B4-BE49-F238E27FC236}">
                <a16:creationId xmlns:a16="http://schemas.microsoft.com/office/drawing/2014/main" id="{15BE44A4-3F4D-4EBF-B48A-16F3060A39CB}"/>
              </a:ext>
            </a:extLst>
          </p:cNvPr>
          <p:cNvSpPr/>
          <p:nvPr/>
        </p:nvSpPr>
        <p:spPr>
          <a:xfrm>
            <a:off x="5405031"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hevron 21">
            <a:extLst>
              <a:ext uri="{FF2B5EF4-FFF2-40B4-BE49-F238E27FC236}">
                <a16:creationId xmlns:a16="http://schemas.microsoft.com/office/drawing/2014/main" id="{FDA66B5C-8E0C-4087-B7BD-F5A385B4A0B1}"/>
              </a:ext>
            </a:extLst>
          </p:cNvPr>
          <p:cNvSpPr/>
          <p:nvPr/>
        </p:nvSpPr>
        <p:spPr>
          <a:xfrm>
            <a:off x="8131983"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Gears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12267" y="203199"/>
            <a:ext cx="1074639" cy="1074639"/>
          </a:xfrm>
          <a:prstGeom prst="rect">
            <a:avLst/>
          </a:prstGeom>
        </p:spPr>
      </p:pic>
      <p:sp>
        <p:nvSpPr>
          <p:cNvPr id="24" name="Arrow: Chevron 23">
            <a:extLst>
              <a:ext uri="{FF2B5EF4-FFF2-40B4-BE49-F238E27FC236}">
                <a16:creationId xmlns:a16="http://schemas.microsoft.com/office/drawing/2014/main" id="{B4C11907-9B80-4CB9-A534-FAC14FBBB278}"/>
              </a:ext>
            </a:extLst>
          </p:cNvPr>
          <p:cNvSpPr/>
          <p:nvPr/>
        </p:nvSpPr>
        <p:spPr>
          <a:xfrm>
            <a:off x="11090889"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Rounded Corners 24">
            <a:extLst>
              <a:ext uri="{FF2B5EF4-FFF2-40B4-BE49-F238E27FC236}">
                <a16:creationId xmlns:a16="http://schemas.microsoft.com/office/drawing/2014/main" id="{48D1EC22-CB2B-4EC6-9CE9-716DB70379A2}"/>
              </a:ext>
            </a:extLst>
          </p:cNvPr>
          <p:cNvSpPr/>
          <p:nvPr/>
        </p:nvSpPr>
        <p:spPr>
          <a:xfrm>
            <a:off x="3150504"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ensure sponsors &amp; leaders are onboard &amp; supportive.</a:t>
            </a:r>
          </a:p>
          <a:p>
            <a:pPr algn="ctr"/>
            <a:r>
              <a:rPr lang="en-US" sz="1600" b="1" dirty="0">
                <a:solidFill>
                  <a:schemeClr val="accent3">
                    <a:lumMod val="50000"/>
                  </a:schemeClr>
                </a:solidFill>
              </a:rPr>
              <a:t>ENABLE SPONSORS/LEADERS</a:t>
            </a:r>
          </a:p>
        </p:txBody>
      </p:sp>
      <p:sp>
        <p:nvSpPr>
          <p:cNvPr id="17" name="Arrow: Chevron 16">
            <a:extLst>
              <a:ext uri="{FF2B5EF4-FFF2-40B4-BE49-F238E27FC236}">
                <a16:creationId xmlns:a16="http://schemas.microsoft.com/office/drawing/2014/main" id="{AB8EF24C-E6AA-4CD9-9179-36E37FC27511}"/>
              </a:ext>
            </a:extLst>
          </p:cNvPr>
          <p:cNvSpPr/>
          <p:nvPr/>
        </p:nvSpPr>
        <p:spPr>
          <a:xfrm>
            <a:off x="545462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0FE3D9DF-337C-46E8-81F1-8D855084E2F7}"/>
              </a:ext>
            </a:extLst>
          </p:cNvPr>
          <p:cNvSpPr/>
          <p:nvPr/>
        </p:nvSpPr>
        <p:spPr>
          <a:xfrm>
            <a:off x="2835040"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itle 1">
            <a:extLst>
              <a:ext uri="{FF2B5EF4-FFF2-40B4-BE49-F238E27FC236}">
                <a16:creationId xmlns:a16="http://schemas.microsoft.com/office/drawing/2014/main" id="{9DAFBF94-59AD-4830-90BB-EF038A715F79}"/>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3 of your change management, and the deliverables that will help you accomplish that.</a:t>
            </a:r>
          </a:p>
        </p:txBody>
      </p:sp>
      <p:sp>
        <p:nvSpPr>
          <p:cNvPr id="27" name="Rectangle: Rounded Corners 26">
            <a:hlinkClick r:id="rId4"/>
            <a:extLst>
              <a:ext uri="{FF2B5EF4-FFF2-40B4-BE49-F238E27FC236}">
                <a16:creationId xmlns:a16="http://schemas.microsoft.com/office/drawing/2014/main" id="{50A1019E-1987-4716-916E-8037B96EFBDD}"/>
              </a:ext>
            </a:extLst>
          </p:cNvPr>
          <p:cNvSpPr/>
          <p:nvPr/>
        </p:nvSpPr>
        <p:spPr>
          <a:xfrm>
            <a:off x="1087290" y="360667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5"/>
            <a:extLst>
              <a:ext uri="{FF2B5EF4-FFF2-40B4-BE49-F238E27FC236}">
                <a16:creationId xmlns:a16="http://schemas.microsoft.com/office/drawing/2014/main" id="{A0E8E637-F0EC-42D8-BAFA-BC201A51658A}"/>
              </a:ext>
            </a:extLst>
          </p:cNvPr>
          <p:cNvSpPr/>
          <p:nvPr/>
        </p:nvSpPr>
        <p:spPr>
          <a:xfrm>
            <a:off x="3810075" y="360164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9" name="Rectangle: Rounded Corners 28">
            <a:hlinkClick r:id="rId6"/>
            <a:extLst>
              <a:ext uri="{FF2B5EF4-FFF2-40B4-BE49-F238E27FC236}">
                <a16:creationId xmlns:a16="http://schemas.microsoft.com/office/drawing/2014/main" id="{57C8745A-297D-44CD-9AD0-24D6D4D93E38}"/>
              </a:ext>
            </a:extLst>
          </p:cNvPr>
          <p:cNvSpPr/>
          <p:nvPr/>
        </p:nvSpPr>
        <p:spPr>
          <a:xfrm>
            <a:off x="6432179" y="3604936"/>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0" name="Rectangle: Rounded Corners 29">
            <a:hlinkClick r:id="rId7"/>
            <a:extLst>
              <a:ext uri="{FF2B5EF4-FFF2-40B4-BE49-F238E27FC236}">
                <a16:creationId xmlns:a16="http://schemas.microsoft.com/office/drawing/2014/main" id="{69426E69-D2D4-486E-BF15-5FB5543F1E3F}"/>
              </a:ext>
            </a:extLst>
          </p:cNvPr>
          <p:cNvSpPr/>
          <p:nvPr/>
        </p:nvSpPr>
        <p:spPr>
          <a:xfrm>
            <a:off x="9265732" y="3604935"/>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1" name="Rectangle: Rounded Corners 30">
            <a:hlinkClick r:id="rId8"/>
            <a:extLst>
              <a:ext uri="{FF2B5EF4-FFF2-40B4-BE49-F238E27FC236}">
                <a16:creationId xmlns:a16="http://schemas.microsoft.com/office/drawing/2014/main" id="{FAE44AB7-E1DA-4339-BE12-4117BF24F3FF}"/>
              </a:ext>
            </a:extLst>
          </p:cNvPr>
          <p:cNvSpPr/>
          <p:nvPr/>
        </p:nvSpPr>
        <p:spPr>
          <a:xfrm>
            <a:off x="986608" y="5745997"/>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2" name="Rectangle: Rounded Corners 31">
            <a:hlinkClick r:id="rId9"/>
            <a:extLst>
              <a:ext uri="{FF2B5EF4-FFF2-40B4-BE49-F238E27FC236}">
                <a16:creationId xmlns:a16="http://schemas.microsoft.com/office/drawing/2014/main" id="{40DD3337-C53A-45ED-A33D-139D9D32DAC9}"/>
              </a:ext>
            </a:extLst>
          </p:cNvPr>
          <p:cNvSpPr/>
          <p:nvPr/>
        </p:nvSpPr>
        <p:spPr>
          <a:xfrm>
            <a:off x="3747082" y="57580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3" name="Rectangle: Rounded Corners 32">
            <a:hlinkClick r:id="rId10"/>
            <a:extLst>
              <a:ext uri="{FF2B5EF4-FFF2-40B4-BE49-F238E27FC236}">
                <a16:creationId xmlns:a16="http://schemas.microsoft.com/office/drawing/2014/main" id="{E151D6AC-5EE5-4142-9600-F7C8034C385E}"/>
              </a:ext>
            </a:extLst>
          </p:cNvPr>
          <p:cNvSpPr/>
          <p:nvPr/>
        </p:nvSpPr>
        <p:spPr>
          <a:xfrm>
            <a:off x="6523096" y="57580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34" name="Rectangle: Rounded Corners 33">
            <a:hlinkClick r:id="rId11"/>
            <a:extLst>
              <a:ext uri="{FF2B5EF4-FFF2-40B4-BE49-F238E27FC236}">
                <a16:creationId xmlns:a16="http://schemas.microsoft.com/office/drawing/2014/main" id="{305D25C0-B651-4C89-846E-87DA24D19E75}"/>
              </a:ext>
            </a:extLst>
          </p:cNvPr>
          <p:cNvSpPr/>
          <p:nvPr/>
        </p:nvSpPr>
        <p:spPr>
          <a:xfrm>
            <a:off x="9358126" y="574882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78431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178307" y="2278750"/>
            <a:ext cx="2615378" cy="1314761"/>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regularly measure organizational readiness for the change.</a:t>
            </a:r>
          </a:p>
          <a:p>
            <a:pPr algn="ctr"/>
            <a:r>
              <a:rPr lang="en-US" sz="1600" b="1" dirty="0">
                <a:solidFill>
                  <a:schemeClr val="accent3">
                    <a:lumMod val="50000"/>
                  </a:schemeClr>
                </a:solidFill>
              </a:rPr>
              <a:t>MEASURE ORG. READINESS</a:t>
            </a:r>
          </a:p>
        </p:txBody>
      </p:sp>
      <p:sp>
        <p:nvSpPr>
          <p:cNvPr id="12" name="Rectangle: Rounded Corners 11">
            <a:extLst>
              <a:ext uri="{FF2B5EF4-FFF2-40B4-BE49-F238E27FC236}">
                <a16:creationId xmlns:a16="http://schemas.microsoft.com/office/drawing/2014/main" id="{E0DBCF38-D5A2-40C1-A801-D6FFCB1002EA}"/>
              </a:ext>
            </a:extLst>
          </p:cNvPr>
          <p:cNvSpPr/>
          <p:nvPr/>
        </p:nvSpPr>
        <p:spPr>
          <a:xfrm>
            <a:off x="6061515" y="2278750"/>
            <a:ext cx="2615184"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your final readiness report prior to “Go-Live.”</a:t>
            </a:r>
          </a:p>
          <a:p>
            <a:pPr algn="ctr"/>
            <a:r>
              <a:rPr lang="en-US" sz="1600" b="1" dirty="0">
                <a:solidFill>
                  <a:schemeClr val="accent3">
                    <a:lumMod val="50000"/>
                  </a:schemeClr>
                </a:solidFill>
              </a:rPr>
              <a:t>READNESS STATUS REPORT</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chemeClr val="accent3"/>
                </a:solidFill>
                <a:latin typeface="Arial Black" panose="020B0A04020102020204" pitchFamily="34" charset="0"/>
                <a:cs typeface="Aharoni" panose="02010803020104030203" pitchFamily="2" charset="-79"/>
              </a:rPr>
              <a:t>Phase 3: Deploy</a:t>
            </a:r>
          </a:p>
        </p:txBody>
      </p:sp>
      <p:sp>
        <p:nvSpPr>
          <p:cNvPr id="16" name="Arrow: Chevron 15">
            <a:extLst>
              <a:ext uri="{FF2B5EF4-FFF2-40B4-BE49-F238E27FC236}">
                <a16:creationId xmlns:a16="http://schemas.microsoft.com/office/drawing/2014/main" id="{0FE3D9DF-337C-46E8-81F1-8D855084E2F7}"/>
              </a:ext>
            </a:extLst>
          </p:cNvPr>
          <p:cNvSpPr/>
          <p:nvPr/>
        </p:nvSpPr>
        <p:spPr>
          <a:xfrm>
            <a:off x="5697516"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Gears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12267" y="203199"/>
            <a:ext cx="1074639" cy="1074639"/>
          </a:xfrm>
          <a:prstGeom prst="rect">
            <a:avLst/>
          </a:prstGeom>
        </p:spPr>
      </p:pic>
      <p:sp>
        <p:nvSpPr>
          <p:cNvPr id="25" name="Star: 5 Points 24">
            <a:extLst>
              <a:ext uri="{FF2B5EF4-FFF2-40B4-BE49-F238E27FC236}">
                <a16:creationId xmlns:a16="http://schemas.microsoft.com/office/drawing/2014/main" id="{6D265D01-4D3E-4BD0-ABCE-0AC35E9304EF}"/>
              </a:ext>
            </a:extLst>
          </p:cNvPr>
          <p:cNvSpPr/>
          <p:nvPr/>
        </p:nvSpPr>
        <p:spPr>
          <a:xfrm>
            <a:off x="8492051" y="2723615"/>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9728F49-0B3C-4D06-8A83-84A7014804EC}"/>
              </a:ext>
            </a:extLst>
          </p:cNvPr>
          <p:cNvSpPr/>
          <p:nvPr/>
        </p:nvSpPr>
        <p:spPr>
          <a:xfrm>
            <a:off x="496461" y="2278750"/>
            <a:ext cx="2414016" cy="1316736"/>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resolve resistance proactively &amp; reactively.</a:t>
            </a:r>
          </a:p>
          <a:p>
            <a:pPr algn="ctr"/>
            <a:r>
              <a:rPr lang="en-US" sz="1600" b="1" dirty="0">
                <a:solidFill>
                  <a:schemeClr val="accent3">
                    <a:lumMod val="50000"/>
                  </a:schemeClr>
                </a:solidFill>
              </a:rPr>
              <a:t>MITIGATE RESISTANCE</a:t>
            </a:r>
          </a:p>
        </p:txBody>
      </p:sp>
      <p:sp>
        <p:nvSpPr>
          <p:cNvPr id="10" name="Arrow: Chevron 9">
            <a:extLst>
              <a:ext uri="{FF2B5EF4-FFF2-40B4-BE49-F238E27FC236}">
                <a16:creationId xmlns:a16="http://schemas.microsoft.com/office/drawing/2014/main" id="{170CFE3D-4B5E-41A5-83D0-55EE80C2E487}"/>
              </a:ext>
            </a:extLst>
          </p:cNvPr>
          <p:cNvSpPr/>
          <p:nvPr/>
        </p:nvSpPr>
        <p:spPr>
          <a:xfrm>
            <a:off x="2818757" y="2695300"/>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itle 1">
            <a:extLst>
              <a:ext uri="{FF2B5EF4-FFF2-40B4-BE49-F238E27FC236}">
                <a16:creationId xmlns:a16="http://schemas.microsoft.com/office/drawing/2014/main" id="{49DE9CED-782C-4726-A52D-33A6513196FE}"/>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3 of your change management, and the deliverables that will help you accomplish that.</a:t>
            </a:r>
          </a:p>
        </p:txBody>
      </p:sp>
      <p:sp>
        <p:nvSpPr>
          <p:cNvPr id="13" name="Rectangle: Rounded Corners 12">
            <a:hlinkClick r:id="rId4"/>
            <a:extLst>
              <a:ext uri="{FF2B5EF4-FFF2-40B4-BE49-F238E27FC236}">
                <a16:creationId xmlns:a16="http://schemas.microsoft.com/office/drawing/2014/main" id="{8286F7AC-EE2F-4AF3-B4BC-865FEB4FBEF3}"/>
              </a:ext>
            </a:extLst>
          </p:cNvPr>
          <p:cNvSpPr/>
          <p:nvPr/>
        </p:nvSpPr>
        <p:spPr>
          <a:xfrm>
            <a:off x="1156032"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5" name="Rectangle: Rounded Corners 14">
            <a:hlinkClick r:id="rId5"/>
            <a:extLst>
              <a:ext uri="{FF2B5EF4-FFF2-40B4-BE49-F238E27FC236}">
                <a16:creationId xmlns:a16="http://schemas.microsoft.com/office/drawing/2014/main" id="{EFD99CB6-D9EF-4221-9A57-56FE0D8D8124}"/>
              </a:ext>
            </a:extLst>
          </p:cNvPr>
          <p:cNvSpPr/>
          <p:nvPr/>
        </p:nvSpPr>
        <p:spPr>
          <a:xfrm>
            <a:off x="3938559"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17" name="Rectangle: Rounded Corners 16">
            <a:hlinkClick r:id="rId5"/>
            <a:extLst>
              <a:ext uri="{FF2B5EF4-FFF2-40B4-BE49-F238E27FC236}">
                <a16:creationId xmlns:a16="http://schemas.microsoft.com/office/drawing/2014/main" id="{0B0DDBCD-20C6-447E-B590-9BE04E770949}"/>
              </a:ext>
            </a:extLst>
          </p:cNvPr>
          <p:cNvSpPr/>
          <p:nvPr/>
        </p:nvSpPr>
        <p:spPr>
          <a:xfrm>
            <a:off x="6817342" y="360554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311754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59BF5E-C719-43C8-8E4E-898B6FF80270}"/>
              </a:ext>
            </a:extLst>
          </p:cNvPr>
          <p:cNvSpPr/>
          <p:nvPr/>
        </p:nvSpPr>
        <p:spPr>
          <a:xfrm>
            <a:off x="327037" y="2307064"/>
            <a:ext cx="3374136" cy="131476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track your adoption &amp; success metrics in all areas of the implementation.</a:t>
            </a:r>
          </a:p>
          <a:p>
            <a:pPr algn="ctr"/>
            <a:r>
              <a:rPr lang="en-US" sz="1600" b="1" dirty="0">
                <a:solidFill>
                  <a:schemeClr val="accent4">
                    <a:lumMod val="50000"/>
                  </a:schemeClr>
                </a:solidFill>
              </a:rPr>
              <a:t>TRACK &amp; MEASURE ADOPTION SUCCESS</a:t>
            </a:r>
          </a:p>
        </p:txBody>
      </p:sp>
      <p:sp>
        <p:nvSpPr>
          <p:cNvPr id="7" name="Rectangle: Rounded Corners 6">
            <a:extLst>
              <a:ext uri="{FF2B5EF4-FFF2-40B4-BE49-F238E27FC236}">
                <a16:creationId xmlns:a16="http://schemas.microsoft.com/office/drawing/2014/main" id="{86BFA96F-208E-45B2-B6BE-B1875A2E64B4}"/>
              </a:ext>
            </a:extLst>
          </p:cNvPr>
          <p:cNvSpPr/>
          <p:nvPr/>
        </p:nvSpPr>
        <p:spPr>
          <a:xfrm>
            <a:off x="4158259" y="2307064"/>
            <a:ext cx="2884586" cy="131476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several types of support to help users after the project is live.</a:t>
            </a:r>
          </a:p>
          <a:p>
            <a:pPr algn="ctr"/>
            <a:r>
              <a:rPr lang="en-US" sz="1600" b="1" dirty="0">
                <a:solidFill>
                  <a:schemeClr val="accent4">
                    <a:lumMod val="50000"/>
                  </a:schemeClr>
                </a:solidFill>
              </a:rPr>
              <a:t>POST-GO-LIVE REINFORCEMENT</a:t>
            </a:r>
          </a:p>
        </p:txBody>
      </p:sp>
      <p:sp>
        <p:nvSpPr>
          <p:cNvPr id="8" name="Rectangle: Rounded Corners 7">
            <a:extLst>
              <a:ext uri="{FF2B5EF4-FFF2-40B4-BE49-F238E27FC236}">
                <a16:creationId xmlns:a16="http://schemas.microsoft.com/office/drawing/2014/main" id="{D7AEA06D-54A0-4D01-BE98-5459040D7295}"/>
              </a:ext>
            </a:extLst>
          </p:cNvPr>
          <p:cNvSpPr/>
          <p:nvPr/>
        </p:nvSpPr>
        <p:spPr>
          <a:xfrm>
            <a:off x="327038" y="4430061"/>
            <a:ext cx="3370319"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update or create documentation for the new change or assist those responsible for updates.</a:t>
            </a:r>
          </a:p>
          <a:p>
            <a:pPr algn="ctr"/>
            <a:r>
              <a:rPr lang="en-US" sz="1600" b="1" dirty="0">
                <a:solidFill>
                  <a:schemeClr val="accent4">
                    <a:lumMod val="50000"/>
                  </a:schemeClr>
                </a:solidFill>
              </a:rPr>
              <a:t>CREATE/UPDATE DOCUMENTATION</a:t>
            </a:r>
          </a:p>
        </p:txBody>
      </p:sp>
      <p:sp>
        <p:nvSpPr>
          <p:cNvPr id="9" name="Rectangle: Rounded Corners 8">
            <a:extLst>
              <a:ext uri="{FF2B5EF4-FFF2-40B4-BE49-F238E27FC236}">
                <a16:creationId xmlns:a16="http://schemas.microsoft.com/office/drawing/2014/main" id="{5358C1BA-DFB3-44A1-B571-18F99161C425}"/>
              </a:ext>
            </a:extLst>
          </p:cNvPr>
          <p:cNvSpPr/>
          <p:nvPr/>
        </p:nvSpPr>
        <p:spPr>
          <a:xfrm>
            <a:off x="7499931" y="2305089"/>
            <a:ext cx="3234329"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provide additional training &amp; coaching as needed to support user adoption.</a:t>
            </a:r>
          </a:p>
          <a:p>
            <a:pPr algn="ctr"/>
            <a:r>
              <a:rPr lang="en-US" sz="1600" b="1" dirty="0">
                <a:solidFill>
                  <a:schemeClr val="accent4">
                    <a:lumMod val="50000"/>
                  </a:schemeClr>
                </a:solidFill>
              </a:rPr>
              <a:t>ADDITIONAL COACHING &amp; TRAINING</a:t>
            </a:r>
          </a:p>
        </p:txBody>
      </p:sp>
      <p:sp>
        <p:nvSpPr>
          <p:cNvPr id="10" name="Rectangle: Rounded Corners 9">
            <a:extLst>
              <a:ext uri="{FF2B5EF4-FFF2-40B4-BE49-F238E27FC236}">
                <a16:creationId xmlns:a16="http://schemas.microsoft.com/office/drawing/2014/main" id="{2CB51A17-C333-4A1E-9EDE-B90DFF29797F}"/>
              </a:ext>
            </a:extLst>
          </p:cNvPr>
          <p:cNvSpPr/>
          <p:nvPr/>
        </p:nvSpPr>
        <p:spPr>
          <a:xfrm>
            <a:off x="4158259" y="4433896"/>
            <a:ext cx="2889504" cy="1321032"/>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create and submit a final adoption assessment report.</a:t>
            </a:r>
          </a:p>
          <a:p>
            <a:pPr algn="ctr"/>
            <a:r>
              <a:rPr lang="en-US" sz="1600" b="1" dirty="0">
                <a:solidFill>
                  <a:schemeClr val="accent4">
                    <a:lumMod val="50000"/>
                  </a:schemeClr>
                </a:solidFill>
              </a:rPr>
              <a:t>ADOPTION ASSESSMENT REPORT</a:t>
            </a:r>
          </a:p>
        </p:txBody>
      </p:sp>
      <p:sp>
        <p:nvSpPr>
          <p:cNvPr id="11" name="Rectangle: Rounded Corners 10">
            <a:extLst>
              <a:ext uri="{FF2B5EF4-FFF2-40B4-BE49-F238E27FC236}">
                <a16:creationId xmlns:a16="http://schemas.microsoft.com/office/drawing/2014/main" id="{85E88E1E-D50F-477B-A863-4B6048BDE219}"/>
              </a:ext>
            </a:extLst>
          </p:cNvPr>
          <p:cNvSpPr/>
          <p:nvPr/>
        </p:nvSpPr>
        <p:spPr>
          <a:xfrm>
            <a:off x="7489007" y="4430061"/>
            <a:ext cx="3236976" cy="131673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You’ll need to recognize achievements (large &amp; small) and reward change success contributors.</a:t>
            </a:r>
          </a:p>
          <a:p>
            <a:pPr algn="ctr"/>
            <a:r>
              <a:rPr lang="en-US" sz="1600" b="1" dirty="0">
                <a:solidFill>
                  <a:schemeClr val="accent4">
                    <a:lumMod val="50000"/>
                  </a:schemeClr>
                </a:solidFill>
              </a:rPr>
              <a:t>AWARDS &amp; RECOGNITION</a:t>
            </a:r>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6378563" cy="1325563"/>
          </a:xfrm>
        </p:spPr>
        <p:txBody>
          <a:bodyPr/>
          <a:lstStyle/>
          <a:p>
            <a:r>
              <a:rPr lang="en-US" b="1" dirty="0">
                <a:solidFill>
                  <a:schemeClr val="accent4"/>
                </a:solidFill>
                <a:latin typeface="Arial Black" panose="020B0A04020102020204" pitchFamily="34" charset="0"/>
                <a:cs typeface="Aharoni" panose="02010803020104030203" pitchFamily="2" charset="-79"/>
              </a:rPr>
              <a:t>Phase 4: Normalize</a:t>
            </a:r>
          </a:p>
        </p:txBody>
      </p:sp>
      <p:sp>
        <p:nvSpPr>
          <p:cNvPr id="16" name="Arrow: Chevron 15">
            <a:extLst>
              <a:ext uri="{FF2B5EF4-FFF2-40B4-BE49-F238E27FC236}">
                <a16:creationId xmlns:a16="http://schemas.microsoft.com/office/drawing/2014/main" id="{0FE3D9DF-337C-46E8-81F1-8D855084E2F7}"/>
              </a:ext>
            </a:extLst>
          </p:cNvPr>
          <p:cNvSpPr/>
          <p:nvPr/>
        </p:nvSpPr>
        <p:spPr>
          <a:xfrm>
            <a:off x="3604936"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AB8EF24C-E6AA-4CD9-9179-36E37FC27511}"/>
              </a:ext>
            </a:extLst>
          </p:cNvPr>
          <p:cNvSpPr/>
          <p:nvPr/>
        </p:nvSpPr>
        <p:spPr>
          <a:xfrm>
            <a:off x="695717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07904988-249E-47EC-96AB-D0DA19E8F2EB}"/>
              </a:ext>
            </a:extLst>
          </p:cNvPr>
          <p:cNvSpPr/>
          <p:nvPr/>
        </p:nvSpPr>
        <p:spPr>
          <a:xfrm>
            <a:off x="10659719" y="2723615"/>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Chevron 19">
            <a:extLst>
              <a:ext uri="{FF2B5EF4-FFF2-40B4-BE49-F238E27FC236}">
                <a16:creationId xmlns:a16="http://schemas.microsoft.com/office/drawing/2014/main" id="{4495AF5A-393B-4D5E-ACC1-202FBB07C83E}"/>
              </a:ext>
            </a:extLst>
          </p:cNvPr>
          <p:cNvSpPr/>
          <p:nvPr/>
        </p:nvSpPr>
        <p:spPr>
          <a:xfrm>
            <a:off x="3607330" y="4849747"/>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Graphic 2" descr="Cycle with people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30158" y="203199"/>
            <a:ext cx="1074639" cy="1074639"/>
          </a:xfrm>
          <a:prstGeom prst="rect">
            <a:avLst/>
          </a:prstGeom>
        </p:spPr>
      </p:pic>
      <p:sp>
        <p:nvSpPr>
          <p:cNvPr id="2" name="Star: 5 Points 1">
            <a:extLst>
              <a:ext uri="{FF2B5EF4-FFF2-40B4-BE49-F238E27FC236}">
                <a16:creationId xmlns:a16="http://schemas.microsoft.com/office/drawing/2014/main" id="{460FFF95-186B-4AE2-B69A-9FD4E028CEE4}"/>
              </a:ext>
            </a:extLst>
          </p:cNvPr>
          <p:cNvSpPr/>
          <p:nvPr/>
        </p:nvSpPr>
        <p:spPr>
          <a:xfrm>
            <a:off x="10540113" y="4848759"/>
            <a:ext cx="525933" cy="4816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Chevron 20">
            <a:extLst>
              <a:ext uri="{FF2B5EF4-FFF2-40B4-BE49-F238E27FC236}">
                <a16:creationId xmlns:a16="http://schemas.microsoft.com/office/drawing/2014/main" id="{1777AC3D-0B08-4321-868F-BA6B3CA81BE3}"/>
              </a:ext>
            </a:extLst>
          </p:cNvPr>
          <p:cNvSpPr/>
          <p:nvPr/>
        </p:nvSpPr>
        <p:spPr>
          <a:xfrm>
            <a:off x="6953505" y="4882879"/>
            <a:ext cx="423856" cy="48166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itle 1">
            <a:extLst>
              <a:ext uri="{FF2B5EF4-FFF2-40B4-BE49-F238E27FC236}">
                <a16:creationId xmlns:a16="http://schemas.microsoft.com/office/drawing/2014/main" id="{6E4D5AA5-1FD6-4F48-A733-0B59D0351EB0}"/>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2">
                    <a:lumMod val="50000"/>
                  </a:schemeClr>
                </a:solidFill>
                <a:latin typeface="+mn-lt"/>
                <a:cs typeface="Aharoni" panose="02010803020104030203" pitchFamily="2" charset="-79"/>
              </a:rPr>
              <a:t>What you will need to do in Phase 4 of your change management, and the deliverables that will help you accomplish that.</a:t>
            </a:r>
          </a:p>
        </p:txBody>
      </p:sp>
      <p:sp>
        <p:nvSpPr>
          <p:cNvPr id="22" name="Rectangle: Rounded Corners 21">
            <a:hlinkClick r:id="rId4"/>
            <a:extLst>
              <a:ext uri="{FF2B5EF4-FFF2-40B4-BE49-F238E27FC236}">
                <a16:creationId xmlns:a16="http://schemas.microsoft.com/office/drawing/2014/main" id="{3C2AEBBA-78FB-46FD-87EB-1803BB32B33D}"/>
              </a:ext>
            </a:extLst>
          </p:cNvPr>
          <p:cNvSpPr/>
          <p:nvPr/>
        </p:nvSpPr>
        <p:spPr>
          <a:xfrm>
            <a:off x="1464760" y="362821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4" name="Rectangle: Rounded Corners 23">
            <a:hlinkClick r:id="rId5"/>
            <a:extLst>
              <a:ext uri="{FF2B5EF4-FFF2-40B4-BE49-F238E27FC236}">
                <a16:creationId xmlns:a16="http://schemas.microsoft.com/office/drawing/2014/main" id="{ADC47E76-9373-44F5-8914-C34ABDCC1224}"/>
              </a:ext>
            </a:extLst>
          </p:cNvPr>
          <p:cNvSpPr/>
          <p:nvPr/>
        </p:nvSpPr>
        <p:spPr>
          <a:xfrm>
            <a:off x="5053115" y="3627693"/>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5" name="Rectangle: Rounded Corners 24">
            <a:hlinkClick r:id="rId6"/>
            <a:extLst>
              <a:ext uri="{FF2B5EF4-FFF2-40B4-BE49-F238E27FC236}">
                <a16:creationId xmlns:a16="http://schemas.microsoft.com/office/drawing/2014/main" id="{8F63A4E0-89BF-4986-9FB2-AE321EB223D7}"/>
              </a:ext>
            </a:extLst>
          </p:cNvPr>
          <p:cNvSpPr/>
          <p:nvPr/>
        </p:nvSpPr>
        <p:spPr>
          <a:xfrm>
            <a:off x="8569658" y="3629718"/>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6" name="Rectangle: Rounded Corners 25">
            <a:hlinkClick r:id="rId7"/>
            <a:extLst>
              <a:ext uri="{FF2B5EF4-FFF2-40B4-BE49-F238E27FC236}">
                <a16:creationId xmlns:a16="http://schemas.microsoft.com/office/drawing/2014/main" id="{BBEC7607-E466-48A7-B248-84FCA11C8863}"/>
              </a:ext>
            </a:extLst>
          </p:cNvPr>
          <p:cNvSpPr/>
          <p:nvPr/>
        </p:nvSpPr>
        <p:spPr>
          <a:xfrm>
            <a:off x="1464760" y="575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7" name="Rectangle: Rounded Corners 26">
            <a:hlinkClick r:id="rId4"/>
            <a:extLst>
              <a:ext uri="{FF2B5EF4-FFF2-40B4-BE49-F238E27FC236}">
                <a16:creationId xmlns:a16="http://schemas.microsoft.com/office/drawing/2014/main" id="{A961C379-8E57-4EF3-ABDE-AAACB014CB48}"/>
              </a:ext>
            </a:extLst>
          </p:cNvPr>
          <p:cNvSpPr/>
          <p:nvPr/>
        </p:nvSpPr>
        <p:spPr>
          <a:xfrm>
            <a:off x="5053115" y="5766959"/>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
        <p:nvSpPr>
          <p:cNvPr id="28" name="Rectangle: Rounded Corners 27">
            <a:hlinkClick r:id="rId8"/>
            <a:extLst>
              <a:ext uri="{FF2B5EF4-FFF2-40B4-BE49-F238E27FC236}">
                <a16:creationId xmlns:a16="http://schemas.microsoft.com/office/drawing/2014/main" id="{D96EDF20-FDF8-4445-9F07-C639D5B4F5E7}"/>
              </a:ext>
            </a:extLst>
          </p:cNvPr>
          <p:cNvSpPr/>
          <p:nvPr/>
        </p:nvSpPr>
        <p:spPr>
          <a:xfrm>
            <a:off x="8560058" y="5758251"/>
            <a:ext cx="1094874" cy="22888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More</a:t>
            </a:r>
          </a:p>
        </p:txBody>
      </p:sp>
    </p:spTree>
    <p:extLst>
      <p:ext uri="{BB962C8B-B14F-4D97-AF65-F5344CB8AC3E}">
        <p14:creationId xmlns:p14="http://schemas.microsoft.com/office/powerpoint/2010/main" val="2702387298"/>
      </p:ext>
    </p:extLst>
  </p:cSld>
  <p:clrMapOvr>
    <a:masterClrMapping/>
  </p:clrMapOvr>
</p:sld>
</file>

<file path=ppt/theme/theme1.xml><?xml version="1.0" encoding="utf-8"?>
<a:theme xmlns:a="http://schemas.openxmlformats.org/drawingml/2006/main" name="Office Theme">
  <a:themeElements>
    <a:clrScheme name="AGS Change Framework">
      <a:dk1>
        <a:sysClr val="windowText" lastClr="000000"/>
      </a:dk1>
      <a:lt1>
        <a:sysClr val="window" lastClr="FFFFFF"/>
      </a:lt1>
      <a:dk2>
        <a:srgbClr val="44546A"/>
      </a:dk2>
      <a:lt2>
        <a:srgbClr val="E7E6E6"/>
      </a:lt2>
      <a:accent1>
        <a:srgbClr val="37D0D3"/>
      </a:accent1>
      <a:accent2>
        <a:srgbClr val="CF7FCB"/>
      </a:accent2>
      <a:accent3>
        <a:srgbClr val="23EA79"/>
      </a:accent3>
      <a:accent4>
        <a:srgbClr val="46B2F9"/>
      </a:accent4>
      <a:accent5>
        <a:srgbClr val="FF8190"/>
      </a:accent5>
      <a:accent6>
        <a:srgbClr val="FFC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TotalTime>
  <Words>1326</Words>
  <Application>Microsoft Office PowerPoint</Application>
  <PresentationFormat>Widescreen</PresentationFormat>
  <Paragraphs>164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Century Gothic</vt:lpstr>
      <vt:lpstr>Office Theme</vt:lpstr>
      <vt:lpstr>The Journey of a Change Manager &amp; Change Team</vt:lpstr>
      <vt:lpstr>AGS Change Management Framework</vt:lpstr>
      <vt:lpstr>AGS Change Management Framework</vt:lpstr>
      <vt:lpstr>Phase 1: Assess</vt:lpstr>
      <vt:lpstr>Phase 2: Develop</vt:lpstr>
      <vt:lpstr>Phase 2: Develop</vt:lpstr>
      <vt:lpstr>Phase 3: Deploy</vt:lpstr>
      <vt:lpstr>Phase 3: Deploy</vt:lpstr>
      <vt:lpstr>Phase 4: Normalize</vt:lpstr>
      <vt:lpstr>Phase 5: Exit</vt:lpstr>
      <vt:lpstr>Learn More About the AGS Change Management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a Change Manager &amp; Change Team</dc:title>
  <dc:creator>Francesca Crolley</dc:creator>
  <cp:lastModifiedBy>Francesca Crolley</cp:lastModifiedBy>
  <cp:revision>15</cp:revision>
  <dcterms:created xsi:type="dcterms:W3CDTF">2021-09-13T12:25:42Z</dcterms:created>
  <dcterms:modified xsi:type="dcterms:W3CDTF">2021-10-13T00:14:40Z</dcterms:modified>
</cp:coreProperties>
</file>